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Lst>
  <p:sldSz cy="5143500" cx="9144000"/>
  <p:notesSz cx="6858000" cy="9144000"/>
  <p:embeddedFontLst>
    <p:embeddedFont>
      <p:font typeface="Roboto Thin"/>
      <p:regular r:id="rId86"/>
      <p:bold r:id="rId87"/>
      <p:italic r:id="rId88"/>
      <p:boldItalic r:id="rId89"/>
    </p:embeddedFont>
    <p:embeddedFont>
      <p:font typeface="Raleway SemiBold"/>
      <p:regular r:id="rId90"/>
      <p:bold r:id="rId91"/>
      <p:italic r:id="rId92"/>
      <p:boldItalic r:id="rId93"/>
    </p:embeddedFont>
    <p:embeddedFont>
      <p:font typeface="Roboto"/>
      <p:regular r:id="rId94"/>
      <p:bold r:id="rId95"/>
      <p:italic r:id="rId96"/>
      <p:boldItalic r:id="rId97"/>
    </p:embeddedFont>
    <p:embeddedFont>
      <p:font typeface="Roboto Medium"/>
      <p:regular r:id="rId98"/>
      <p:bold r:id="rId99"/>
      <p:italic r:id="rId100"/>
      <p:boldItalic r:id="rId101"/>
    </p:embeddedFont>
    <p:embeddedFont>
      <p:font typeface="Roboto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5" Type="http://schemas.openxmlformats.org/officeDocument/2006/relationships/font" Target="fonts/RobotoLight-boldItalic.fntdata"/><Relationship Id="rId104" Type="http://schemas.openxmlformats.org/officeDocument/2006/relationships/font" Target="fonts/RobotoLight-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RobotoLight-bold.fntdata"/><Relationship Id="rId102" Type="http://schemas.openxmlformats.org/officeDocument/2006/relationships/font" Target="fonts/RobotoLight-regular.fntdata"/><Relationship Id="rId101" Type="http://schemas.openxmlformats.org/officeDocument/2006/relationships/font" Target="fonts/RobotoMedium-boldItalic.fntdata"/><Relationship Id="rId100" Type="http://schemas.openxmlformats.org/officeDocument/2006/relationships/font" Target="fonts/RobotoMedium-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7.xml"/><Relationship Id="rId99" Type="http://schemas.openxmlformats.org/officeDocument/2006/relationships/font" Target="fonts/RobotoMedium-bold.fntdata"/><Relationship Id="rId10" Type="http://schemas.openxmlformats.org/officeDocument/2006/relationships/slide" Target="slides/slide6.xml"/><Relationship Id="rId98" Type="http://schemas.openxmlformats.org/officeDocument/2006/relationships/font" Target="fonts/RobotoMedium-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alewaySemiBold-bold.fntdata"/><Relationship Id="rId90" Type="http://schemas.openxmlformats.org/officeDocument/2006/relationships/font" Target="fonts/RalewaySemiBold-regular.fntdata"/><Relationship Id="rId93" Type="http://schemas.openxmlformats.org/officeDocument/2006/relationships/font" Target="fonts/RalewaySemiBold-boldItalic.fntdata"/><Relationship Id="rId92" Type="http://schemas.openxmlformats.org/officeDocument/2006/relationships/font" Target="fonts/RalewaySemi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font" Target="fonts/RobotoThin-regular.fntdata"/><Relationship Id="rId85" Type="http://schemas.openxmlformats.org/officeDocument/2006/relationships/slide" Target="slides/slide81.xml"/><Relationship Id="rId88" Type="http://schemas.openxmlformats.org/officeDocument/2006/relationships/font" Target="fonts/RobotoThin-italic.fntdata"/><Relationship Id="rId87" Type="http://schemas.openxmlformats.org/officeDocument/2006/relationships/font" Target="fonts/RobotoThin-bold.fntdata"/><Relationship Id="rId89" Type="http://schemas.openxmlformats.org/officeDocument/2006/relationships/font" Target="fonts/RobotoThin-bold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slide deck </a:t>
            </a:r>
            <a:r>
              <a:rPr lang="en"/>
              <a:t>outlines a crash course</a:t>
            </a:r>
            <a:r>
              <a:rPr lang="en"/>
              <a:t> on using Unreal Engine’s new Rendering Dependency Graph system (referred to as RDG).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14252126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14252126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aside, consider organizing the struct to minimize or eliminate padding. The order of parameters does not affect the shader source in any way, so this is a low-risk change that will result in fewer bytes being uploaded to the GPU. In the example above, moving up ‘float World’ allowed it to sit in the four byte padding region required for FVector2D ViewportSize (a three float structure). Again, this three-float vector will be aligned to sixteen bytes (or four floats), so moving the single-float member into the fourth float slot will eliminate the padding.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14252126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14252126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 snipped above demonstrates a tightly packed shader parameter struct. Each FVector {x, y, z} is followed by a float to complete the sixteen byte memory slot.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91ff506d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91ff506d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shader authors have needed to manually pack loose floats into a larger 4-wide vector. This is not necessary when using the SHADER_PARAMETER_STRUCT system as long as the padding rules are followed. Keeping this data loose improves readability by avoiding generic parameter vectors (e.g. MyFeatureParams.{x, y, z, w}). This is also true for the shader source file, which can simply declare loose parameters with friendly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exception is parameter arrays. The system will not explicitly merge parameters into a single array; you still have to do that yourself.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14252126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14252126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a shader parameter structure for our shader, we need to define the shader itself. Using the new shader parameter system with the existing shader framework is trivial.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add the SHADER_USE_PARAMETER_STRUCT() macro to your shader class. This implements the constructor of the class and configures the shader to use the declared shader parameter struct. Raytracing shaders need to use </a:t>
            </a:r>
            <a:r>
              <a:rPr lang="en">
                <a:solidFill>
                  <a:schemeClr val="dk1"/>
                </a:solidFill>
              </a:rPr>
              <a:t>SHADER_USE_ROOT_PARAMETER_STRUCT() instead, as there is some slight differences in how they are handled by the RHI. This requirement is temporary and will be removed in future revisions of the shader 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configured, the shader will look for an FParameters member on the class. This should be assigned to the type of shader parameter struct you intend to use. Naturally, only one shader parameter struct is allowed per shader. Stay tuned for later slides which demonstrate how to effectively organize your shader parameter structs.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two steps are all you need to begin using the shader parameter struct system. The class will reflect and bind shader parameters automatically. Note that the shader compiler will also validate bindings against this struct. For example, a type in C++ will now produce a helpful error message instead of failing silently.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14252126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14252126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best practice for shaders with a 1-to-1 relationship to the parameter struct is to declare the parameters (as FParameters) directly on the class. This is the simplest and clearest approach.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14252126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14252126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shader is now configured with a shader parameter struct. We now need to assign values to these parameters and push them to the RHI.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FParameters type is just a struct; you can instantiate and fill it. This makes debugging trivial as you can now view the entire contents of the struct in the debugger.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key differentiator of the new design is that shader parameter setup is decoupled from the shader class. This improves clarity by moving parameter setup into the higher-level pass code, rather than embedding it with boilerplate inside the shader class. This produces a more natural flow of data that is easier to read and debug.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14252126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14252126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shader parameter system provides a helper function, </a:t>
            </a:r>
            <a:r>
              <a:rPr i="1" lang="en">
                <a:solidFill>
                  <a:schemeClr val="dk1"/>
                </a:solidFill>
              </a:rPr>
              <a:t>SetShaderParameters</a:t>
            </a:r>
            <a:r>
              <a:rPr lang="en">
                <a:solidFill>
                  <a:schemeClr val="dk1"/>
                </a:solidFill>
              </a:rPr>
              <a:t>, to push parameters to the RHI command list. This provides a clear location at which to inspect shader parameter values in the debugger.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function will validate the contents the struct against the specific shader permutation being used. An error is emitted if a required resource is left null. As a side-note, all members of the struct are default-initialized to null, zero, or the default constructor (depending on the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also means that a resource can be safely ignored if the permutation doesn’t use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dd00f7ac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dd00f7ac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Uniform buffers utilize the same shader parameter struct model, but have their own dedicated macro for declaring the parameters as ‘Global’.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dd00f7ac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dd00f7ac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global shader parameter structure has the additional functionality (and overhead) of being automatically reflected in shader code, along with handling of some HLSL syntax particularities.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dd00f7ac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dd00f7ac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dd00f7a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dd00f7a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dd00f7ac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d00f7ac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shader parameter structure can reference uniform buffers through the SHADER_PARAMETER_STRUCT_REF() variant. Since this the shader binding name is defined by IMPLEMENT_GLOBAL_SHADER_PARAMETER_STRUCT(), the member name of the referenced uniform buffer is only used by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because there is only one globally defined binding name, you can only have one instance of the uniform buffer bound at a 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14252126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14252126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Armed with an understanding of the shader parameter system in Unreal Engine, we can now introduce the basics of RDG.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14252126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14252126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render graph API begins with the builder. This builder interface facilitates </a:t>
            </a:r>
            <a:r>
              <a:rPr i="1" lang="en"/>
              <a:t>setup </a:t>
            </a:r>
            <a:r>
              <a:rPr lang="en"/>
              <a:t>of the graph through immediate-mode declaration of resources and passes. The graph is built incrementally through the setup phase. Once all setup is complete, the graph is </a:t>
            </a:r>
            <a:r>
              <a:rPr i="1" lang="en"/>
              <a:t>executed, </a:t>
            </a:r>
            <a:r>
              <a:rPr lang="en"/>
              <a:t>which will compile and invoke all passes in dependency sorted order. Among other things, this design enables efficient scheduling of GPU work and more aggressive memory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API is easy to use. You simply define a graph builder instance, perform setup operations, and execute. The builder is single-threaded (always on the render thread!) and no state is preserved between executions. The entire graph is rebuilt each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a:t>
            </a:r>
            <a:r>
              <a:rPr lang="en">
                <a:solidFill>
                  <a:schemeClr val="dk1"/>
                </a:solidFill>
              </a:rPr>
              <a:t>n order to truly have whole-frame optimization, </a:t>
            </a:r>
            <a:r>
              <a:rPr lang="en"/>
              <a:t>t</a:t>
            </a:r>
            <a:r>
              <a:rPr lang="en"/>
              <a:t>he ultimate goal is to port the entire engine to use the same graph builder instance. This will take a while. The preferred pattern for ‘porting’ existing code or writing new rendering code is to define your own local graph builder instance and execute it manually. As sections of the engine are ported, they will all be merged into the same builder instance.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14252126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14252126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create a new texture, you simply call </a:t>
            </a:r>
            <a:r>
              <a:rPr i="1" lang="en">
                <a:solidFill>
                  <a:schemeClr val="dk1"/>
                </a:solidFill>
              </a:rPr>
              <a:t>CreateTexture</a:t>
            </a:r>
            <a:r>
              <a:rPr lang="en">
                <a:solidFill>
                  <a:schemeClr val="dk1"/>
                </a:solidFill>
              </a:rPr>
              <a:t> on the graph builder. This returns an RDG texture handle that is valid for the lifetime of the graph builder instance. </a:t>
            </a:r>
            <a:r>
              <a:rPr lang="en"/>
              <a:t>The separate type is necessary because the physical GPU resource is not allocated immediately. The RDG pointer represents a handle to a future resource that is guaranteed to be valid for each pass that uses it</a:t>
            </a:r>
            <a:r>
              <a:rPr lang="en"/>
              <a:t>. The details of how resources are associated to passes is covered shortly. All we have done in the code above is </a:t>
            </a:r>
            <a:r>
              <a:rPr i="1" lang="en"/>
              <a:t>declare</a:t>
            </a:r>
            <a:r>
              <a:rPr lang="en"/>
              <a:t> the texture on the graph.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14252126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14252126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you can use the builder to create views of a resource (texture or buffer). The code example above creates a UAV of the texture at the specified mip level.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dd00f7ac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dd00f7ac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SRV’s are also supported and follow the same general creation pattern.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14252126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14252126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associate RDG resources with a pass (i.e. to be produced or consumed), we use a modified SHADER_PARAMETER_STRUCT declared with _RDG_ shader parameters. This variant of shader parameter accepts the C++ RDG resource pointer. The graph traverses this struct on the pass and registers RDG resources for the associated usage for the pass. </a:t>
            </a:r>
            <a:r>
              <a:rPr lang="en">
                <a:solidFill>
                  <a:schemeClr val="dk1"/>
                </a:solidFill>
              </a:rPr>
              <a:t>This is where the memory management benefits come into play, as the graph is able to deduce the </a:t>
            </a:r>
            <a:r>
              <a:rPr b="1" lang="en">
                <a:solidFill>
                  <a:schemeClr val="dk1"/>
                </a:solidFill>
              </a:rPr>
              <a:t>lifetime</a:t>
            </a:r>
            <a:r>
              <a:rPr lang="en">
                <a:solidFill>
                  <a:schemeClr val="dk1"/>
                </a:solidFill>
              </a:rPr>
              <a:t> of resources based purely on how they are used by passes.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Looking at the code above, one may ask why we represent pass parameters using a shader parameter struct rather than some other ‘pass’ parameter struct. This was a conscious design decision to ease the authoring of passes which are 1-to-1 with a shader (this is the most frequent type of pass in the engine). The shader parameter struct above serves two purposes:</a:t>
            </a:r>
            <a:endParaRPr/>
          </a:p>
          <a:p>
            <a:pPr indent="-317500" lvl="0" marL="457200" rtl="0" algn="l">
              <a:spcBef>
                <a:spcPts val="0"/>
              </a:spcBef>
              <a:spcAft>
                <a:spcPts val="0"/>
              </a:spcAft>
              <a:buSzPts val="1400"/>
              <a:buAutoNum type="arabicPeriod"/>
            </a:pPr>
            <a:r>
              <a:rPr lang="en"/>
              <a:t>Pass Setup: since nearly all resources are produced / consumed through shaders, we can just pull from the shader metadata to know how the resource is going to be used in a pass (e.g. read vs. write). This information is crucial for resource transitions.</a:t>
            </a:r>
            <a:endParaRPr/>
          </a:p>
          <a:p>
            <a:pPr indent="-317500" lvl="0" marL="457200" rtl="0" algn="l">
              <a:spcBef>
                <a:spcPts val="0"/>
              </a:spcBef>
              <a:spcAft>
                <a:spcPts val="0"/>
              </a:spcAft>
              <a:buSzPts val="1400"/>
              <a:buAutoNum type="arabicPeriod"/>
            </a:pPr>
            <a:r>
              <a:rPr lang="en"/>
              <a:t>Setting Parameter Values to Command List: The shader within the pass doesn’t need to ‘extract’ the pass resource; it can simply bind the entire struct. The RDG resources are dereference automatically by the RHI shader parameter binding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combining the pass / resource association into the shader parameter struct, it becomes trivial to write single-shader passes. Boilerplate is massively reduced, improving maintainability of the whole codebase.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summarize: the shader parameter struct provides extensions to work with RDG resources. An RDG pass is provided this shader parameter struct, which it traverses and extracts all the information it needs to setup pass resources.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14252126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425212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 a pass to the graph, the builder provides the </a:t>
            </a:r>
            <a:r>
              <a:rPr i="1" lang="en"/>
              <a:t>AddPass</a:t>
            </a:r>
            <a:r>
              <a:rPr lang="en"/>
              <a:t> function. This function accepts a lambda which is invoked during graph execution. The lambda provides an RHI command list to dispatch work to the RHI. The pass accepts a shader parameter struct, and will reflect all _RDG_ parameters from it. All other shader parameters are ignored.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dd7bb157c_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dd7bb157c_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RDG pass accepts a formatted name which is exposed to the ProfileGPU command as well as external GPU profilers. You are encouraged to fill out enough information to uniquely identify the pass. Note that this information is dropped from release builds for performance reasons.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91ff506d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91ff506d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described previously, t</a:t>
            </a:r>
            <a:r>
              <a:rPr lang="en"/>
              <a:t>he graph needs to know which RDG resource a pass will access, which it gleans from a pass parameter struct. However, since the graph execution is deferred, this struct needs to be allocated to match the lifetime of the graph. The graph builder interface provides a </a:t>
            </a:r>
            <a:r>
              <a:rPr i="1" lang="en"/>
              <a:t>AllocParameters</a:t>
            </a:r>
            <a:r>
              <a:rPr lang="en"/>
              <a:t> function which is optimized for the lifetime of the graph. We prefer to use the </a:t>
            </a:r>
            <a:r>
              <a:rPr i="1" lang="en"/>
              <a:t>PassParameters </a:t>
            </a:r>
            <a:r>
              <a:rPr lang="en"/>
              <a:t>naming convention for this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rules regarding pass parameter structs and passes:</a:t>
            </a:r>
            <a:endParaRPr/>
          </a:p>
          <a:p>
            <a:pPr indent="-317500" lvl="0" marL="457200" rtl="0" algn="l">
              <a:spcBef>
                <a:spcPts val="0"/>
              </a:spcBef>
              <a:spcAft>
                <a:spcPts val="0"/>
              </a:spcAft>
              <a:buSzPts val="1400"/>
              <a:buChar char="●"/>
            </a:pPr>
            <a:r>
              <a:rPr lang="en"/>
              <a:t>A pass parameters instance is considered immutable once associated to a pass via </a:t>
            </a:r>
            <a:r>
              <a:rPr i="1" lang="en"/>
              <a:t>AddPass</a:t>
            </a:r>
            <a:r>
              <a:rPr lang="en"/>
              <a:t>. The pass assumes ownership of the pointer (including destruction). Only a single pass my use a pass parameter instance (they must be 1-to-1). To support multiple passes, you must instantiate a unique instance for each.</a:t>
            </a:r>
            <a:endParaRPr/>
          </a:p>
          <a:p>
            <a:pPr indent="-317500" lvl="0" marL="457200" rtl="0" algn="l">
              <a:spcBef>
                <a:spcPts val="0"/>
              </a:spcBef>
              <a:spcAft>
                <a:spcPts val="0"/>
              </a:spcAft>
              <a:buSzPts val="1400"/>
              <a:buChar char="●"/>
            </a:pPr>
            <a:r>
              <a:rPr lang="en"/>
              <a:t>It is not valid to allocate a pass parameter instance and then not associate it to a pass.</a:t>
            </a:r>
            <a:endParaRPr/>
          </a:p>
          <a:p>
            <a:pPr indent="-317500" lvl="0" marL="457200" rtl="0" algn="l">
              <a:spcBef>
                <a:spcPts val="0"/>
              </a:spcBef>
              <a:spcAft>
                <a:spcPts val="0"/>
              </a:spcAft>
              <a:buSzPts val="1400"/>
              <a:buChar char="●"/>
            </a:pPr>
            <a:r>
              <a:rPr lang="en"/>
              <a:t>You may </a:t>
            </a:r>
            <a:r>
              <a:rPr b="1" lang="en"/>
              <a:t>only </a:t>
            </a:r>
            <a:r>
              <a:rPr lang="en"/>
              <a:t>access the underlying RHI resource of an RDG type in the pass lambda, and only if the RDG type was declared on the pass parameters instance </a:t>
            </a:r>
            <a:r>
              <a:rPr b="1" lang="en"/>
              <a:t>associated with the pass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RDG validation layer will emit an error if these conditions are violated.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1425212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1425212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14252126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14252126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execution, the graph will invoke the provided pass execution lambda function. This is where all RHI submission logic for the pass goes. Any RDG resource that was declared in the pass parameters is considered fully allocated and usable during this function (i.e. it is safe to access the underlying RHI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side note for lambda capture rules: the UE4 C++ standard prohibits the use of [=]; also, since the lambda execution is deferred, [&amp;] is impossible. Instead, you will need to explicitly capture members individually.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dd00f7ac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d00f7ac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authoring a pass which uses the raster pipeline, add the RENDER_TARGET_BINDING_SLOTS() macro to your pass parameter struct. This exposes inputs for render targets and depth stencil which will be picked up by the pass. This data is ignored by shaders.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dd00f7ac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dd00f7ac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 targets are exposed as an array of bindings. Each binding accepts an RDG texture along with the load / store action.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dd00f7ac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dd00f7ac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depth stencil is exposed as a separate binding. It also accepts an RDG texture as well as load / store actions for depth and stencil separately. Furthermore, you can specify whether the texture is read or read-write.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dd00f7ac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dd00f7ac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also possible to bind UAVs for pixel shaders.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dd00f7ac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dd00f7ac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 graph currently utilizes the IPooledRenderTarget interface to control allocation of textures. It’s sometimes necessary to import an existing resource into the graph (especially during the RDG conversion process). The builder exposes </a:t>
            </a:r>
            <a:r>
              <a:rPr i="1" lang="en"/>
              <a:t>RegisterExternalTexture</a:t>
            </a:r>
            <a:r>
              <a:rPr lang="en"/>
              <a:t>, which returns an RDG texture instance backed by the existing render target.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dd00f7ac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dd00f7ac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pooled render target pointer can also be extracted from a FRDGTexture. This allows you to preserve contents of a resource across graph invocations.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extraction is deferred until the graph has executed; this is because the resource may be allocated during execution based on the lifetime of the resource in the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API therefore exposes </a:t>
            </a:r>
            <a:r>
              <a:rPr i="1" lang="en"/>
              <a:t>QueueTextureExtraction</a:t>
            </a:r>
            <a:r>
              <a:rPr lang="en"/>
              <a:t>, which allows you to provide a pointer which will be filled upon execution of the graph.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d00f7ac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dd00f7ac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API naturally exposes methods to create buffers and views for them.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dd00f7ac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d00f7ac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buffer can only be read from a shader through a SRV using SHADER_PARAMETER_RDG_BUFFER_SRV().</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dd00f7ac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dd00f7ac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draw / dispatch buffers are a bit unique in that they aren’t directly used by the shader. Instead, declare them as an RDG buffer on the pass parameters and then just use the RHI indirect draw buffer directly in the pass.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14252126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4252126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RDG architecture, it’s necessary to first understand how shader parameters are exposed in Unreal Engine. The shader parameter system is a foundational component to the design of RDG.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14252126a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14252126a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14252126a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14252126a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RDG automatically exposes FRDGTexture to the visualize texture tool. Any write operation will be recorded. Just type the debug name you gave to the CreateTexture() directly in console and it will appear.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multiple passes modifying or redefining a new texture with the same debug name, the capturing pass will capture all of them but only show you the last capture instance.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14252126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14252126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possible to select which version of the resource you want to visualize with the @N syntax.</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14252126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14252126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major downside of deferred execute is that it makes debugging difficult. If an issue occurs during pass execution, the source of the issue might be in the setup phase. However, since the setup stack frame is long gone, you lose all intermediate setup information. While it might be pos</a:t>
            </a:r>
            <a:r>
              <a:rPr lang="en"/>
              <a:t>sible to set a breakpoint in the setup code, the issue might occur spuriously or the pass may be a common execution path (e.g. a downsample operation).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14252126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14252126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address this, RDG is capable of running in immediate mode. This will execute the pass immediately during </a:t>
            </a:r>
            <a:r>
              <a:rPr i="1" lang="en"/>
              <a:t>AddPass. </a:t>
            </a:r>
            <a:r>
              <a:rPr lang="en"/>
              <a:t>This mode uses a lot of memory, since references must be held on all allocations throughout the entire setup process (we don’t know whether resources will be used!). However, the debugging benefits are huge: you are able to set breakpoints during execution and see a clear call-stack of where things went wrong. This mode can be enabled at startup or at runtime.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14252126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14252126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hit a breakpoint in the Depth of Field IndirectScatter pass. With immediate mode enabled, we are able to browse contents of the </a:t>
            </a:r>
            <a:r>
              <a:rPr i="1" lang="en">
                <a:solidFill>
                  <a:schemeClr val="dk1"/>
                </a:solidFill>
              </a:rPr>
              <a:t>ConvolutionTextures </a:t>
            </a:r>
            <a:r>
              <a:rPr lang="en"/>
              <a:t>data structure which was prepared in the setup phase in order to investigate the issue.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14252126a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14252126a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mistake is to leave a required shader parameter empty. As mentioned earlier, the </a:t>
            </a:r>
            <a:r>
              <a:rPr i="1" lang="en"/>
              <a:t>SetShaderParameters</a:t>
            </a:r>
            <a:r>
              <a:rPr lang="en"/>
              <a:t> function will validate that all required shader parameters are present. However, it can be nice to catch these issues at setup time instead. Therefore, </a:t>
            </a:r>
            <a:r>
              <a:rPr i="1" lang="en"/>
              <a:t>ValidateShaderParameters</a:t>
            </a:r>
            <a:r>
              <a:rPr lang="en"/>
              <a:t> is provided to allow you to ensure that everything is present prior to adding to the pass.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14252126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14252126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RDG provides a rich validation layer that can catch issues with graph setup as well as performance problems. More expensive validation is hidden behind a CVar which can be enabled through the command line or during runtime. One of the common cases for validation is to catch resources which are declared but not actually used by the pass.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dd7bb157c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dd7bb157c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AddPass</a:t>
            </a:r>
            <a:r>
              <a:rPr lang="en"/>
              <a:t> will process all RDG resources found in the pass parameter struct--even if they are not actually used by the graph execution function! This includes operations like allocating memory and performing barriers / layout transitions which can be costly. To eliminate unnecessary cost, it is important to only provide resources actually used by the pass. Since shader parameters are default-initialized to null, the simplest solution is to white-list resources you need by branching assignment on the condition of their usage (example above).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dd7bb157c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dd7bb157c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you could also use the same logic to null out resources that aren’t used when a certain condition is met.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425212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425212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consider the following set of shader inputs declared globally in a hypothetical shader source file.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dd7bb157c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dd7bb157c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majority of the time, passes just wrap a single compute or pixel shader operation. As shaders contain a number of permutations, this creates a potential maintenance nightmare of having to hand tweak your pass parameters to black-list unused resources. Instead, RDG provides a utility function which will do this for you: </a:t>
            </a:r>
            <a:r>
              <a:rPr i="1" lang="en"/>
              <a:t>ClearUnusedGraphResources.</a:t>
            </a:r>
            <a:r>
              <a:rPr lang="en"/>
              <a:t> The function takes a single shader and nulls out all resources </a:t>
            </a:r>
            <a:r>
              <a:rPr b="1" lang="en"/>
              <a:t>NOT </a:t>
            </a:r>
            <a:r>
              <a:rPr lang="en"/>
              <a:t>used by the shader. This removes those resources from the pass entirely, which in turn elides the cost of tracking them through the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utility function will automatically call </a:t>
            </a:r>
            <a:r>
              <a:rPr i="1" lang="en"/>
              <a:t>ValidateShaderParameters</a:t>
            </a:r>
            <a:r>
              <a:rPr lang="en"/>
              <a:t> for you prior to nulling out any resources. This is avoid confusion by ensuring that all required resources are present before nulling out unused resources.</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dd7bb157c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dd7bb157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dd7bb157c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dd7bb157c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common cases, like compute shaders, utility functions can remove a lot of boilerplate. Less boilerplate means fewer copy-paste bugs and easier maintenance.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dd7bb157c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dd7bb157c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aside, here’s a neat trick: sometimes when debugging a shader, you just need good old-fashioned printf debugging in a texture. This can be setup once in C++ and conditionally enabled in shader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basic idea is to create an optional RDG texture and associated UAV, then bind it to each pass you care to debug throughout development of the feature. Then, in the shader code, you can conditionally declare existence of the texture resource and write whatever you want to it. The system will automatically cull out the resource when it is not active. You can use the visualize texture tool to see the contents of your custom texture!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dd7bb157c_1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dd7bb157c_1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another methodology example, consider a pass which works from several texture channels--more than the maximum of four supported by any single texture. It would be nice to abstract some of this setup so that the implementation treats them as a single collection.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dd7bb157c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dd7bb157c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achieve this, we can group these resources into shader parameter structures and create methods to initialize them. The implementation of these functions can abstract the details of whether or not to include the additional texture references.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dd7bb157c_1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dd7bb157c_1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structure of textures behaves like a native RDG resource. Complexity in the setup code is abstracted into separate functions, resulting in more modular code.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dd7bb157c_1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dd7bb157c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Shader parameter structs can be nested. In C++, this is just composition of structs. In shader code, you have to prefix struct members with the name of the struct, separated by an underscore. In this example, instead of manually listing all the input textures, we can simply reference the structs.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dd7bb157c_1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dd7bb157c_1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nothing specific about resources structures. Any shader parameter can be nested. A recommended pattern is to identify common shader parameters shared between multiple passes. These parameters can be extracted into their own struct, filled once, and then copied around. Having a single code path to setup the common parameters reduces maintenance costs.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dd7bb157c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dd7bb157c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also possible to nest a child structure on the C++ side, but absorb all shader names into the parent scope. In the example above, piecemeal parameter structs are built and then composed into the shader’s parameter struct. To avoid creating superfluous naming prefixes on the shader side, the SHADER_PARAMETER_STRUCT_INCLUDE variant is used. This results in shader names that are flattened into the global scope, removing the structure prefixes. This is really useful when organizing frequency of update in C++. For example, you may have a sequence of passes which reference the same common shader parameters. By including the common parameters, you can build them at the beginning of your pass setup and simply copy them around.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14252126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14252126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Ideally, those shader inputs map to a C++ struct to be filled out by the user and submitted as a collection. Unfortunately, while easy to author, such a representation cannot be validated by the shader compiler runtime.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dd7bb157c_1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dd7bb157c_1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nesting system is flexible enough to support most needs</a:t>
            </a:r>
            <a:r>
              <a:rPr lang="en"/>
              <a:t>. Use your judgement to organize parameters according to the needs of your feature (e.g. code duplication, verboseness, etc). Unreal Engine provides the tools you need to achieve this.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dd7bb157c_1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d7bb157c_1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presented earlier the convenience of organizing resources into structures with FDOFGatherInputTextures. It turns out that one of the Depth of Field shaders needs to generate a mip chain for each texture of this resource structure. The system supports arrays of shader parameter structures on the C++ side to aid with this use case. The C++ becomes a lot more convenient to set up all the UAVs per layer with a intuitive for loop. The shader code isn’t greatest, because of same reason as structure nesting, but at least the C++ side doesn’t suffer from this restriction.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dd00f7ac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dd00f7ac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better organise timings in the GPU debugging tools, event scopes can be added in code to contain all passes created within it.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Events are a lot more useful when combined with information performance-relevant information. Depth of Field, for instance, may have to support the alpha channel. This changes buffer layout and increases texture fetches. However, putting this information on each pass might result a lot of noise. This is information that can be stored on the entire scope instead.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91ff506d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91ff506d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draw events, UE4 tracks GPU timing statistics in buckets. These are shown with the `stat gpu` console command.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GPU statistics support is integrated with RDG solely in scope form. The pass GPU timing will be </a:t>
            </a:r>
            <a:r>
              <a:rPr lang="en"/>
              <a:t>aggregated</a:t>
            </a:r>
            <a:r>
              <a:rPr lang="en"/>
              <a:t> with the </a:t>
            </a:r>
            <a:r>
              <a:rPr lang="en"/>
              <a:t>innermost</a:t>
            </a:r>
            <a:r>
              <a:rPr lang="en"/>
              <a:t> scope at pass setup.</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5dd7bb157c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5dd7bb157c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dd7bb157c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dd7bb157c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what is a screen pass? Essentially, it’s just a pass that reads texture inputs and writes texture outputs. The definition applies to a majority of passes in the engine and helps frame the problem space. While the framework primarily targets pixel shader passes, certain components are applicable to compute passes as well. A note on naming: we opted for the “screen pass”  convention instead of “post process”. We felt this was more generic. For example, subsurface scattering is not technically a post process, since it runs during the lighting composition phase.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dd7bb157c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dd7bb157c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Armed with the previous definition, let’s consider the basic set of requirements of a screen pass. Firstly, the shader will likely need information about its textures; for example, the extent in pixels or viewport region in UV coordinates. Next, a significant majority of the time, screen passes only need a single pixel or compute shader. An important consideration for pixel shaders is whether to render with an HMD hidden area mesh for VR, or simply a fullscreen triangle. Finally, as we’ll see more in-depth a bit later, we need the flexibility to render into a viewport of an output texture or sample from a viewport of an input texture. Use cases for this include split screen or VR and dynamic resolution scaling. Ultimately, the screen pass framework exists to solve these problems.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dd7bb157c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dd7bb157c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screen pass framework explicitly defines a texture viewport. This data structure describes a rectangle oriented within a texture extent--both specified in pixels. We need both in order to express the viewports in UV coordinates and map between viewports. As we’ll see in subsequent slides, it’s used by the framework to derive shader parameters, define input and output viewports for screen passes, and derive UV transforms between viewports.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dd7bb157c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dd7bb157c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the need for texture viewports, consider a pass with a single input and output texture. An important realization is that these two viewports can differ. Split screen is an obvious example of this. We may need to read from a split screen viewport, process some intermediate chain of passes, and then composite the results back to the split screen viewport. Ideally, these details are abstracted from the shader code as much as possible.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dd7bb157c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dd7bb157c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more advanced scenarios, texture viewports can even differ between inputs. In motion blur, for example, depth and velocity share a single viewport; however, scene color has been upsampled from TAA, so it has a second viewport; finally, the velocity tile classification texture has a third. In short, we need an easy way to map UV coordinates between these viewport spaces.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4252126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4252126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Unreal Engine uses a system of macros to define the shader parameter struct. This representation is relatively easy to author and automatically generates reflection information for the shader compiler.</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5dd7bb157c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dd7bb157c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solve the shader parameter problem, the framework defines a new shader parameter struct derived from a texture viewport. It provides such information as the extent and inverse extent of the texture; the viewport rectangle in pixel or UV coordinates, etc. By design, it is not coupled with a specific texture instance, as multiple inputs to a pass tend to share the same texture viewport. Instead, you can define as many as needed for your pass.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5dd7bb157c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dd7bb157c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use the texture viewport parameters, simply add it as a member of the pass parameter struct we’ve seen in earlier slides. You can instantiate parameters straight from a texture viewport instance.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dd7bb157c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dd7bb157c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shader side, the framework provides a macro to define texture viewport parameters in HLSL. This removes the need to painstakingly add each individual member. It is defined in ScreenPass.ush.</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dd7bb157c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5dd7bb157c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working with pixel shaders easier, the framework includes utility functions to add pixel shader passes directly to the render graph. It abstracts details like whether to use an HMD mesh or fullscreen triangle. You supply the input and output texture viewports, and the implementation automatically handles RHI viewport setup and UV coordinate generation. Other low-level variants of this function exist if you need more control; for example, if you need to manually setup your pass and submit to the command list.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dd7bb157c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dd7bb157c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framework provides a simple transform type to map UV coordinates from one viewport space to another. To instantiate, simply pass your source and destination viewport. In the shader code, apply the scale / bias factors to the source UV coordinate. In the shader, you can use the SCREEN_PASS_TEXTURE_VIEWPORT_TRANSFORM macro to quickly define the transform.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5dd7bb157c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5dd7bb157c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dd7bb157c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dd7bb157c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dd7bb157c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dd7bb157c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dd7bb157c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dd7bb157c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5dd7bb157c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dd7bb157c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4252126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4252126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feature of the shader parameter macro system is that it will automatically generate compile-time reflection metadata. Any user can traverse the contents of a shader parameter struct at runtime and access per-member information. The metadata is necessary to traverse and extract resources from a void* pointer representation of the struct in common code (e.g. RHI / RDG).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dd7bb157c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dd7bb157c_1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dd7bb157c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dd7bb157c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14252126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14252126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feature of the macro system is automatic </a:t>
            </a:r>
            <a:r>
              <a:rPr lang="en"/>
              <a:t>alignment</a:t>
            </a:r>
            <a:r>
              <a:rPr lang="en"/>
              <a:t> of shader data. Unreal Engine uses platform agnostic data alignment rules for shaders for portability.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rule is that each member is aligned to the next power of two of its size--but only if larger than four bytes.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Pointers are eight byte aligned (even on 32 bit platforms);</a:t>
            </a:r>
            <a:endParaRPr/>
          </a:p>
          <a:p>
            <a:pPr indent="0" lvl="0" marL="0" rtl="0" algn="l">
              <a:spcBef>
                <a:spcPts val="0"/>
              </a:spcBef>
              <a:spcAft>
                <a:spcPts val="0"/>
              </a:spcAft>
              <a:buNone/>
            </a:pPr>
            <a:r>
              <a:rPr lang="en"/>
              <a:t>Float, uint32, int32 are four byte aligned;</a:t>
            </a:r>
            <a:endParaRPr/>
          </a:p>
          <a:p>
            <a:pPr indent="0" lvl="0" marL="0" rtl="0" algn="l">
              <a:spcBef>
                <a:spcPts val="0"/>
              </a:spcBef>
              <a:spcAft>
                <a:spcPts val="0"/>
              </a:spcAft>
              <a:buNone/>
            </a:pPr>
            <a:r>
              <a:rPr lang="en"/>
              <a:t>FVector2D, FIntPoint are eight bytes aligned;</a:t>
            </a:r>
            <a:endParaRPr/>
          </a:p>
          <a:p>
            <a:pPr indent="0" lvl="0" marL="0" rtl="0" algn="l">
              <a:spcBef>
                <a:spcPts val="0"/>
              </a:spcBef>
              <a:spcAft>
                <a:spcPts val="0"/>
              </a:spcAft>
              <a:buNone/>
            </a:pPr>
            <a:r>
              <a:rPr lang="en"/>
              <a:t>FVector and FVector4 are sixteen bytes aligned.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automatic </a:t>
            </a:r>
            <a:r>
              <a:rPr lang="en"/>
              <a:t>alignment</a:t>
            </a:r>
            <a:r>
              <a:rPr lang="en"/>
              <a:t> of each member will inevitably create padding as demonstrated in the comments above.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1" name="Google Shape;11;p2"/>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3" name="Google Shape;13;p2"/>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4" name="Google Shape;14;p2"/>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5" name="Google Shape;15;p2"/>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light image - as background">
  <p:cSld name="TITLE_AND_BODY_1_3">
    <p:bg>
      <p:bgPr>
        <a:solidFill>
          <a:srgbClr val="999999"/>
        </a:solidFill>
      </p:bgPr>
    </p:bg>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0" t="0"/>
          <a:stretch/>
        </p:blipFill>
        <p:spPr>
          <a:xfrm>
            <a:off x="7630096" y="4777996"/>
            <a:ext cx="1349625" cy="365500"/>
          </a:xfrm>
          <a:prstGeom prst="rect">
            <a:avLst/>
          </a:prstGeom>
          <a:noFill/>
          <a:ln>
            <a:noFill/>
          </a:ln>
        </p:spPr>
      </p:pic>
      <p:cxnSp>
        <p:nvCxnSpPr>
          <p:cNvPr id="73" name="Google Shape;73;p11"/>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74" name="Google Shape;74;p11"/>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000000"/>
                </a:solidFill>
                <a:latin typeface="Roboto"/>
                <a:ea typeface="Roboto"/>
                <a:cs typeface="Roboto"/>
                <a:sym typeface="Roboto"/>
              </a:rPr>
              <a:t>#UE4 | @UNREALENGINE</a:t>
            </a:r>
            <a:endParaRPr b="0" i="0" sz="800" u="none" cap="none" strike="noStrike">
              <a:solidFill>
                <a:srgbClr val="000000"/>
              </a:solidFill>
              <a:latin typeface="Roboto"/>
              <a:ea typeface="Roboto"/>
              <a:cs typeface="Roboto"/>
              <a:sym typeface="Roboto"/>
            </a:endParaRPr>
          </a:p>
        </p:txBody>
      </p:sp>
      <p:pic>
        <p:nvPicPr>
          <p:cNvPr id="75" name="Google Shape;75;p11"/>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sp>
        <p:nvSpPr>
          <p:cNvPr id="76" name="Google Shape;76;p11"/>
          <p:cNvSpPr txBox="1"/>
          <p:nvPr>
            <p:ph idx="1" type="subTitle"/>
          </p:nvPr>
        </p:nvSpPr>
        <p:spPr>
          <a:xfrm>
            <a:off x="5637675" y="4536150"/>
            <a:ext cx="3310800" cy="20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7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side images">
  <p:cSld name="TITLE_AND_BODY_1_1">
    <p:bg>
      <p:bgPr>
        <a:solidFill>
          <a:srgbClr val="999999"/>
        </a:solidFill>
      </p:bgPr>
    </p:bg>
    <p:spTree>
      <p:nvGrpSpPr>
        <p:cNvPr id="77"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b="0" l="18680" r="11039" t="0"/>
          <a:stretch/>
        </p:blipFill>
        <p:spPr>
          <a:xfrm>
            <a:off x="0" y="0"/>
            <a:ext cx="6426226" cy="5143500"/>
          </a:xfrm>
          <a:prstGeom prst="rect">
            <a:avLst/>
          </a:prstGeom>
          <a:noFill/>
          <a:ln>
            <a:noFill/>
          </a:ln>
        </p:spPr>
      </p:pic>
      <p:sp>
        <p:nvSpPr>
          <p:cNvPr id="79" name="Google Shape;79;p12"/>
          <p:cNvSpPr txBox="1"/>
          <p:nvPr>
            <p:ph type="title"/>
          </p:nvPr>
        </p:nvSpPr>
        <p:spPr>
          <a:xfrm>
            <a:off x="311700" y="289650"/>
            <a:ext cx="2386500" cy="321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0" name="Google Shape;80;p12"/>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pic>
        <p:nvPicPr>
          <p:cNvPr id="81" name="Google Shape;81;p12"/>
          <p:cNvPicPr preferRelativeResize="0"/>
          <p:nvPr/>
        </p:nvPicPr>
        <p:blipFill rotWithShape="1">
          <a:blip r:embed="rId4">
            <a:alphaModFix/>
          </a:blip>
          <a:srcRect b="0" l="0" r="0" t="0"/>
          <a:stretch/>
        </p:blipFill>
        <p:spPr>
          <a:xfrm>
            <a:off x="7630096" y="4777996"/>
            <a:ext cx="1349625" cy="365500"/>
          </a:xfrm>
          <a:prstGeom prst="rect">
            <a:avLst/>
          </a:prstGeom>
          <a:noFill/>
          <a:ln>
            <a:noFill/>
          </a:ln>
        </p:spPr>
      </p:pic>
      <p:cxnSp>
        <p:nvCxnSpPr>
          <p:cNvPr id="82" name="Google Shape;82;p12"/>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83" name="Google Shape;83;p12"/>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84" name="Google Shape;84;p12"/>
          <p:cNvPicPr preferRelativeResize="0"/>
          <p:nvPr/>
        </p:nvPicPr>
        <p:blipFill rotWithShape="1">
          <a:blip r:embed="rId5">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5" name="Shape 85"/>
        <p:cNvGrpSpPr/>
        <p:nvPr/>
      </p:nvGrpSpPr>
      <p:grpSpPr>
        <a:xfrm>
          <a:off x="0" y="0"/>
          <a:ext cx="0" cy="0"/>
          <a:chOff x="0" y="0"/>
          <a:chExt cx="0" cy="0"/>
        </a:xfrm>
      </p:grpSpPr>
      <p:sp>
        <p:nvSpPr>
          <p:cNvPr id="86" name="Google Shape;86;p13"/>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88" name="Google Shape;88;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pic>
        <p:nvPicPr>
          <p:cNvPr id="89" name="Google Shape;89;p13"/>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90" name="Google Shape;90;p13"/>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91" name="Google Shape;91;p13"/>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92" name="Google Shape;92;p13"/>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93" name="Google Shape;93;p13"/>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spTree>
      <p:nvGrpSpPr>
        <p:cNvPr id="94" name="Shape 94"/>
        <p:cNvGrpSpPr/>
        <p:nvPr/>
      </p:nvGrpSpPr>
      <p:grpSpPr>
        <a:xfrm>
          <a:off x="0" y="0"/>
          <a:ext cx="0" cy="0"/>
          <a:chOff x="0" y="0"/>
          <a:chExt cx="0" cy="0"/>
        </a:xfrm>
      </p:grpSpPr>
      <p:sp>
        <p:nvSpPr>
          <p:cNvPr id="95" name="Google Shape;95;p14"/>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14"/>
          <p:cNvSpPr txBox="1"/>
          <p:nvPr>
            <p:ph idx="1" type="body"/>
          </p:nvPr>
        </p:nvSpPr>
        <p:spPr>
          <a:xfrm>
            <a:off x="311700" y="1680675"/>
            <a:ext cx="3999900" cy="281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97" name="Google Shape;97;p14"/>
          <p:cNvSpPr txBox="1"/>
          <p:nvPr>
            <p:ph idx="2" type="body"/>
          </p:nvPr>
        </p:nvSpPr>
        <p:spPr>
          <a:xfrm>
            <a:off x="4832400" y="1680675"/>
            <a:ext cx="3999900" cy="281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98" name="Google Shape;98;p14"/>
          <p:cNvSpPr txBox="1"/>
          <p:nvPr>
            <p:ph idx="3" type="subTitle"/>
          </p:nvPr>
        </p:nvSpPr>
        <p:spPr>
          <a:xfrm>
            <a:off x="311700" y="1172100"/>
            <a:ext cx="3999900" cy="50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atin typeface="Roboto Medium"/>
                <a:ea typeface="Roboto Medium"/>
                <a:cs typeface="Roboto Medium"/>
                <a:sym typeface="Roboto Medium"/>
              </a:defRPr>
            </a:lvl1pPr>
            <a:lvl2pPr lvl="1" algn="l">
              <a:lnSpc>
                <a:spcPct val="100000"/>
              </a:lnSpc>
              <a:spcBef>
                <a:spcPts val="1600"/>
              </a:spcBef>
              <a:spcAft>
                <a:spcPts val="0"/>
              </a:spcAft>
              <a:buSzPts val="1400"/>
              <a:buNone/>
              <a:defRPr sz="1800">
                <a:latin typeface="Roboto Medium"/>
                <a:ea typeface="Roboto Medium"/>
                <a:cs typeface="Roboto Medium"/>
                <a:sym typeface="Roboto Medium"/>
              </a:defRPr>
            </a:lvl2pPr>
            <a:lvl3pPr lvl="2" algn="l">
              <a:lnSpc>
                <a:spcPct val="100000"/>
              </a:lnSpc>
              <a:spcBef>
                <a:spcPts val="1600"/>
              </a:spcBef>
              <a:spcAft>
                <a:spcPts val="0"/>
              </a:spcAft>
              <a:buSzPts val="1400"/>
              <a:buNone/>
              <a:defRPr sz="1800">
                <a:latin typeface="Roboto Medium"/>
                <a:ea typeface="Roboto Medium"/>
                <a:cs typeface="Roboto Medium"/>
                <a:sym typeface="Roboto Medium"/>
              </a:defRPr>
            </a:lvl3pPr>
            <a:lvl4pPr lvl="3" algn="l">
              <a:lnSpc>
                <a:spcPct val="100000"/>
              </a:lnSpc>
              <a:spcBef>
                <a:spcPts val="1600"/>
              </a:spcBef>
              <a:spcAft>
                <a:spcPts val="0"/>
              </a:spcAft>
              <a:buSzPts val="1400"/>
              <a:buNone/>
              <a:defRPr sz="1800">
                <a:latin typeface="Roboto Medium"/>
                <a:ea typeface="Roboto Medium"/>
                <a:cs typeface="Roboto Medium"/>
                <a:sym typeface="Roboto Medium"/>
              </a:defRPr>
            </a:lvl4pPr>
            <a:lvl5pPr lvl="4" algn="l">
              <a:lnSpc>
                <a:spcPct val="100000"/>
              </a:lnSpc>
              <a:spcBef>
                <a:spcPts val="1600"/>
              </a:spcBef>
              <a:spcAft>
                <a:spcPts val="0"/>
              </a:spcAft>
              <a:buSzPts val="1200"/>
              <a:buNone/>
              <a:defRPr sz="1800">
                <a:latin typeface="Roboto Medium"/>
                <a:ea typeface="Roboto Medium"/>
                <a:cs typeface="Roboto Medium"/>
                <a:sym typeface="Roboto Medium"/>
              </a:defRPr>
            </a:lvl5pPr>
            <a:lvl6pPr lvl="5" algn="l">
              <a:lnSpc>
                <a:spcPct val="100000"/>
              </a:lnSpc>
              <a:spcBef>
                <a:spcPts val="1600"/>
              </a:spcBef>
              <a:spcAft>
                <a:spcPts val="0"/>
              </a:spcAft>
              <a:buSzPts val="1200"/>
              <a:buNone/>
              <a:defRPr sz="1800">
                <a:latin typeface="Roboto Medium"/>
                <a:ea typeface="Roboto Medium"/>
                <a:cs typeface="Roboto Medium"/>
                <a:sym typeface="Roboto Medium"/>
              </a:defRPr>
            </a:lvl6pPr>
            <a:lvl7pPr lvl="6" algn="l">
              <a:lnSpc>
                <a:spcPct val="100000"/>
              </a:lnSpc>
              <a:spcBef>
                <a:spcPts val="1600"/>
              </a:spcBef>
              <a:spcAft>
                <a:spcPts val="0"/>
              </a:spcAft>
              <a:buSzPts val="1000"/>
              <a:buNone/>
              <a:defRPr sz="1800">
                <a:latin typeface="Roboto Medium"/>
                <a:ea typeface="Roboto Medium"/>
                <a:cs typeface="Roboto Medium"/>
                <a:sym typeface="Roboto Medium"/>
              </a:defRPr>
            </a:lvl7pPr>
            <a:lvl8pPr lvl="7" algn="l">
              <a:lnSpc>
                <a:spcPct val="100000"/>
              </a:lnSpc>
              <a:spcBef>
                <a:spcPts val="1600"/>
              </a:spcBef>
              <a:spcAft>
                <a:spcPts val="0"/>
              </a:spcAft>
              <a:buSzPts val="1000"/>
              <a:buNone/>
              <a:defRPr sz="1800">
                <a:latin typeface="Roboto Medium"/>
                <a:ea typeface="Roboto Medium"/>
                <a:cs typeface="Roboto Medium"/>
                <a:sym typeface="Roboto Medium"/>
              </a:defRPr>
            </a:lvl8pPr>
            <a:lvl9pPr lvl="8" algn="l">
              <a:lnSpc>
                <a:spcPct val="100000"/>
              </a:lnSpc>
              <a:spcBef>
                <a:spcPts val="1600"/>
              </a:spcBef>
              <a:spcAft>
                <a:spcPts val="1600"/>
              </a:spcAft>
              <a:buSzPts val="1000"/>
              <a:buNone/>
              <a:defRPr sz="1800">
                <a:latin typeface="Roboto Medium"/>
                <a:ea typeface="Roboto Medium"/>
                <a:cs typeface="Roboto Medium"/>
                <a:sym typeface="Roboto Medium"/>
              </a:defRPr>
            </a:lvl9pPr>
          </a:lstStyle>
          <a:p/>
        </p:txBody>
      </p:sp>
      <p:sp>
        <p:nvSpPr>
          <p:cNvPr id="99" name="Google Shape;99;p14"/>
          <p:cNvSpPr txBox="1"/>
          <p:nvPr>
            <p:ph idx="4" type="subTitle"/>
          </p:nvPr>
        </p:nvSpPr>
        <p:spPr>
          <a:xfrm>
            <a:off x="4832400" y="1172100"/>
            <a:ext cx="3999900" cy="50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atin typeface="Roboto Medium"/>
                <a:ea typeface="Roboto Medium"/>
                <a:cs typeface="Roboto Medium"/>
                <a:sym typeface="Roboto Medium"/>
              </a:defRPr>
            </a:lvl1pPr>
            <a:lvl2pPr lvl="1" algn="l">
              <a:lnSpc>
                <a:spcPct val="100000"/>
              </a:lnSpc>
              <a:spcBef>
                <a:spcPts val="1600"/>
              </a:spcBef>
              <a:spcAft>
                <a:spcPts val="0"/>
              </a:spcAft>
              <a:buSzPts val="1400"/>
              <a:buNone/>
              <a:defRPr sz="1800">
                <a:latin typeface="Roboto Medium"/>
                <a:ea typeface="Roboto Medium"/>
                <a:cs typeface="Roboto Medium"/>
                <a:sym typeface="Roboto Medium"/>
              </a:defRPr>
            </a:lvl2pPr>
            <a:lvl3pPr lvl="2" algn="l">
              <a:lnSpc>
                <a:spcPct val="100000"/>
              </a:lnSpc>
              <a:spcBef>
                <a:spcPts val="1600"/>
              </a:spcBef>
              <a:spcAft>
                <a:spcPts val="0"/>
              </a:spcAft>
              <a:buSzPts val="1400"/>
              <a:buNone/>
              <a:defRPr sz="1800">
                <a:latin typeface="Roboto Medium"/>
                <a:ea typeface="Roboto Medium"/>
                <a:cs typeface="Roboto Medium"/>
                <a:sym typeface="Roboto Medium"/>
              </a:defRPr>
            </a:lvl3pPr>
            <a:lvl4pPr lvl="3" algn="l">
              <a:lnSpc>
                <a:spcPct val="100000"/>
              </a:lnSpc>
              <a:spcBef>
                <a:spcPts val="1600"/>
              </a:spcBef>
              <a:spcAft>
                <a:spcPts val="0"/>
              </a:spcAft>
              <a:buSzPts val="1400"/>
              <a:buNone/>
              <a:defRPr sz="1800">
                <a:latin typeface="Roboto Medium"/>
                <a:ea typeface="Roboto Medium"/>
                <a:cs typeface="Roboto Medium"/>
                <a:sym typeface="Roboto Medium"/>
              </a:defRPr>
            </a:lvl4pPr>
            <a:lvl5pPr lvl="4" algn="l">
              <a:lnSpc>
                <a:spcPct val="100000"/>
              </a:lnSpc>
              <a:spcBef>
                <a:spcPts val="1600"/>
              </a:spcBef>
              <a:spcAft>
                <a:spcPts val="0"/>
              </a:spcAft>
              <a:buSzPts val="1200"/>
              <a:buNone/>
              <a:defRPr sz="1800">
                <a:latin typeface="Roboto Medium"/>
                <a:ea typeface="Roboto Medium"/>
                <a:cs typeface="Roboto Medium"/>
                <a:sym typeface="Roboto Medium"/>
              </a:defRPr>
            </a:lvl5pPr>
            <a:lvl6pPr lvl="5" algn="l">
              <a:lnSpc>
                <a:spcPct val="100000"/>
              </a:lnSpc>
              <a:spcBef>
                <a:spcPts val="1600"/>
              </a:spcBef>
              <a:spcAft>
                <a:spcPts val="0"/>
              </a:spcAft>
              <a:buSzPts val="1200"/>
              <a:buNone/>
              <a:defRPr sz="1800">
                <a:latin typeface="Roboto Medium"/>
                <a:ea typeface="Roboto Medium"/>
                <a:cs typeface="Roboto Medium"/>
                <a:sym typeface="Roboto Medium"/>
              </a:defRPr>
            </a:lvl6pPr>
            <a:lvl7pPr lvl="6" algn="l">
              <a:lnSpc>
                <a:spcPct val="100000"/>
              </a:lnSpc>
              <a:spcBef>
                <a:spcPts val="1600"/>
              </a:spcBef>
              <a:spcAft>
                <a:spcPts val="0"/>
              </a:spcAft>
              <a:buSzPts val="1000"/>
              <a:buNone/>
              <a:defRPr sz="1800">
                <a:latin typeface="Roboto Medium"/>
                <a:ea typeface="Roboto Medium"/>
                <a:cs typeface="Roboto Medium"/>
                <a:sym typeface="Roboto Medium"/>
              </a:defRPr>
            </a:lvl7pPr>
            <a:lvl8pPr lvl="7" algn="l">
              <a:lnSpc>
                <a:spcPct val="100000"/>
              </a:lnSpc>
              <a:spcBef>
                <a:spcPts val="1600"/>
              </a:spcBef>
              <a:spcAft>
                <a:spcPts val="0"/>
              </a:spcAft>
              <a:buSzPts val="1000"/>
              <a:buNone/>
              <a:defRPr sz="1800">
                <a:latin typeface="Roboto Medium"/>
                <a:ea typeface="Roboto Medium"/>
                <a:cs typeface="Roboto Medium"/>
                <a:sym typeface="Roboto Medium"/>
              </a:defRPr>
            </a:lvl8pPr>
            <a:lvl9pPr lvl="8" algn="l">
              <a:lnSpc>
                <a:spcPct val="100000"/>
              </a:lnSpc>
              <a:spcBef>
                <a:spcPts val="1600"/>
              </a:spcBef>
              <a:spcAft>
                <a:spcPts val="1600"/>
              </a:spcAft>
              <a:buSzPts val="1000"/>
              <a:buNone/>
              <a:defRPr sz="1800">
                <a:latin typeface="Roboto Medium"/>
                <a:ea typeface="Roboto Medium"/>
                <a:cs typeface="Roboto Medium"/>
                <a:sym typeface="Roboto Medium"/>
              </a:defRPr>
            </a:lvl9pPr>
          </a:lstStyle>
          <a:p/>
        </p:txBody>
      </p:sp>
      <p:pic>
        <p:nvPicPr>
          <p:cNvPr id="100" name="Google Shape;100;p14"/>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01" name="Google Shape;101;p14"/>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03" name="Google Shape;103;p14"/>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04" name="Google Shape;104;p14"/>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05" name="Google Shape;105;p14"/>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6" name="Shape 106"/>
        <p:cNvGrpSpPr/>
        <p:nvPr/>
      </p:nvGrpSpPr>
      <p:grpSpPr>
        <a:xfrm>
          <a:off x="0" y="0"/>
          <a:ext cx="0" cy="0"/>
          <a:chOff x="0" y="0"/>
          <a:chExt cx="0" cy="0"/>
        </a:xfrm>
      </p:grpSpPr>
      <p:sp>
        <p:nvSpPr>
          <p:cNvPr id="107" name="Google Shape;107;p15"/>
          <p:cNvSpPr txBox="1"/>
          <p:nvPr>
            <p:ph type="title"/>
          </p:nvPr>
        </p:nvSpPr>
        <p:spPr>
          <a:xfrm>
            <a:off x="1482750" y="2571750"/>
            <a:ext cx="6178500" cy="114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1400"/>
            </a:lvl1pPr>
            <a:lvl2pPr lvl="1" algn="ctr">
              <a:lnSpc>
                <a:spcPct val="100000"/>
              </a:lnSpc>
              <a:spcBef>
                <a:spcPts val="0"/>
              </a:spcBef>
              <a:spcAft>
                <a:spcPts val="0"/>
              </a:spcAft>
              <a:buSzPts val="2800"/>
              <a:buNone/>
              <a:defRPr sz="1400"/>
            </a:lvl2pPr>
            <a:lvl3pPr lvl="2" algn="ctr">
              <a:lnSpc>
                <a:spcPct val="100000"/>
              </a:lnSpc>
              <a:spcBef>
                <a:spcPts val="0"/>
              </a:spcBef>
              <a:spcAft>
                <a:spcPts val="0"/>
              </a:spcAft>
              <a:buSzPts val="2800"/>
              <a:buNone/>
              <a:defRPr sz="1400"/>
            </a:lvl3pPr>
            <a:lvl4pPr lvl="3" algn="ctr">
              <a:lnSpc>
                <a:spcPct val="100000"/>
              </a:lnSpc>
              <a:spcBef>
                <a:spcPts val="0"/>
              </a:spcBef>
              <a:spcAft>
                <a:spcPts val="0"/>
              </a:spcAft>
              <a:buSzPts val="2800"/>
              <a:buNone/>
              <a:defRPr sz="1400"/>
            </a:lvl4pPr>
            <a:lvl5pPr lvl="4" algn="ctr">
              <a:lnSpc>
                <a:spcPct val="100000"/>
              </a:lnSpc>
              <a:spcBef>
                <a:spcPts val="0"/>
              </a:spcBef>
              <a:spcAft>
                <a:spcPts val="0"/>
              </a:spcAft>
              <a:buSzPts val="2800"/>
              <a:buNone/>
              <a:defRPr sz="1400"/>
            </a:lvl5pPr>
            <a:lvl6pPr lvl="5" algn="ctr">
              <a:lnSpc>
                <a:spcPct val="100000"/>
              </a:lnSpc>
              <a:spcBef>
                <a:spcPts val="0"/>
              </a:spcBef>
              <a:spcAft>
                <a:spcPts val="0"/>
              </a:spcAft>
              <a:buSzPts val="2800"/>
              <a:buNone/>
              <a:defRPr sz="1400"/>
            </a:lvl6pPr>
            <a:lvl7pPr lvl="6" algn="ctr">
              <a:lnSpc>
                <a:spcPct val="100000"/>
              </a:lnSpc>
              <a:spcBef>
                <a:spcPts val="0"/>
              </a:spcBef>
              <a:spcAft>
                <a:spcPts val="0"/>
              </a:spcAft>
              <a:buSzPts val="2800"/>
              <a:buNone/>
              <a:defRPr sz="1400"/>
            </a:lvl7pPr>
            <a:lvl8pPr lvl="7" algn="ctr">
              <a:lnSpc>
                <a:spcPct val="100000"/>
              </a:lnSpc>
              <a:spcBef>
                <a:spcPts val="0"/>
              </a:spcBef>
              <a:spcAft>
                <a:spcPts val="0"/>
              </a:spcAft>
              <a:buSzPts val="2800"/>
              <a:buNone/>
              <a:defRPr sz="1400"/>
            </a:lvl8pPr>
            <a:lvl9pPr lvl="8" algn="ctr">
              <a:lnSpc>
                <a:spcPct val="100000"/>
              </a:lnSpc>
              <a:spcBef>
                <a:spcPts val="0"/>
              </a:spcBef>
              <a:spcAft>
                <a:spcPts val="0"/>
              </a:spcAft>
              <a:buSzPts val="2800"/>
              <a:buNone/>
              <a:defRPr sz="1400"/>
            </a:lvl9pPr>
          </a:lstStyle>
          <a:p/>
        </p:txBody>
      </p:sp>
      <p:sp>
        <p:nvSpPr>
          <p:cNvPr id="108" name="Google Shape;108;p15"/>
          <p:cNvSpPr txBox="1"/>
          <p:nvPr>
            <p:ph idx="1" type="subTitle"/>
          </p:nvPr>
        </p:nvSpPr>
        <p:spPr>
          <a:xfrm>
            <a:off x="1171500" y="1088425"/>
            <a:ext cx="6801000" cy="167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3000"/>
            </a:lvl1pPr>
            <a:lvl2pPr lvl="1" algn="ctr">
              <a:lnSpc>
                <a:spcPct val="100000"/>
              </a:lnSpc>
              <a:spcBef>
                <a:spcPts val="1600"/>
              </a:spcBef>
              <a:spcAft>
                <a:spcPts val="0"/>
              </a:spcAft>
              <a:buSzPts val="1400"/>
              <a:buNone/>
              <a:defRPr sz="3000">
                <a:latin typeface="Raleway SemiBold"/>
                <a:ea typeface="Raleway SemiBold"/>
                <a:cs typeface="Raleway SemiBold"/>
                <a:sym typeface="Raleway SemiBold"/>
              </a:defRPr>
            </a:lvl2pPr>
            <a:lvl3pPr lvl="2" algn="ctr">
              <a:lnSpc>
                <a:spcPct val="100000"/>
              </a:lnSpc>
              <a:spcBef>
                <a:spcPts val="1600"/>
              </a:spcBef>
              <a:spcAft>
                <a:spcPts val="0"/>
              </a:spcAft>
              <a:buSzPts val="1400"/>
              <a:buNone/>
              <a:defRPr sz="3000">
                <a:latin typeface="Raleway SemiBold"/>
                <a:ea typeface="Raleway SemiBold"/>
                <a:cs typeface="Raleway SemiBold"/>
                <a:sym typeface="Raleway SemiBold"/>
              </a:defRPr>
            </a:lvl3pPr>
            <a:lvl4pPr lvl="3" algn="ctr">
              <a:lnSpc>
                <a:spcPct val="100000"/>
              </a:lnSpc>
              <a:spcBef>
                <a:spcPts val="1600"/>
              </a:spcBef>
              <a:spcAft>
                <a:spcPts val="0"/>
              </a:spcAft>
              <a:buSzPts val="1400"/>
              <a:buNone/>
              <a:defRPr sz="3000">
                <a:latin typeface="Raleway SemiBold"/>
                <a:ea typeface="Raleway SemiBold"/>
                <a:cs typeface="Raleway SemiBold"/>
                <a:sym typeface="Raleway SemiBold"/>
              </a:defRPr>
            </a:lvl4pPr>
            <a:lvl5pPr lvl="4" algn="ctr">
              <a:lnSpc>
                <a:spcPct val="100000"/>
              </a:lnSpc>
              <a:spcBef>
                <a:spcPts val="1600"/>
              </a:spcBef>
              <a:spcAft>
                <a:spcPts val="0"/>
              </a:spcAft>
              <a:buSzPts val="1200"/>
              <a:buNone/>
              <a:defRPr sz="3000">
                <a:latin typeface="Raleway SemiBold"/>
                <a:ea typeface="Raleway SemiBold"/>
                <a:cs typeface="Raleway SemiBold"/>
                <a:sym typeface="Raleway SemiBold"/>
              </a:defRPr>
            </a:lvl5pPr>
            <a:lvl6pPr lvl="5" algn="ctr">
              <a:lnSpc>
                <a:spcPct val="100000"/>
              </a:lnSpc>
              <a:spcBef>
                <a:spcPts val="1600"/>
              </a:spcBef>
              <a:spcAft>
                <a:spcPts val="0"/>
              </a:spcAft>
              <a:buSzPts val="1200"/>
              <a:buNone/>
              <a:defRPr sz="3000">
                <a:latin typeface="Raleway SemiBold"/>
                <a:ea typeface="Raleway SemiBold"/>
                <a:cs typeface="Raleway SemiBold"/>
                <a:sym typeface="Raleway SemiBold"/>
              </a:defRPr>
            </a:lvl6pPr>
            <a:lvl7pPr lvl="6" algn="ctr">
              <a:lnSpc>
                <a:spcPct val="100000"/>
              </a:lnSpc>
              <a:spcBef>
                <a:spcPts val="1600"/>
              </a:spcBef>
              <a:spcAft>
                <a:spcPts val="0"/>
              </a:spcAft>
              <a:buSzPts val="1000"/>
              <a:buNone/>
              <a:defRPr sz="3000">
                <a:latin typeface="Raleway SemiBold"/>
                <a:ea typeface="Raleway SemiBold"/>
                <a:cs typeface="Raleway SemiBold"/>
                <a:sym typeface="Raleway SemiBold"/>
              </a:defRPr>
            </a:lvl7pPr>
            <a:lvl8pPr lvl="7" algn="ctr">
              <a:lnSpc>
                <a:spcPct val="100000"/>
              </a:lnSpc>
              <a:spcBef>
                <a:spcPts val="1600"/>
              </a:spcBef>
              <a:spcAft>
                <a:spcPts val="0"/>
              </a:spcAft>
              <a:buSzPts val="1000"/>
              <a:buNone/>
              <a:defRPr sz="3000">
                <a:latin typeface="Raleway SemiBold"/>
                <a:ea typeface="Raleway SemiBold"/>
                <a:cs typeface="Raleway SemiBold"/>
                <a:sym typeface="Raleway SemiBold"/>
              </a:defRPr>
            </a:lvl8pPr>
            <a:lvl9pPr lvl="8" algn="ctr">
              <a:lnSpc>
                <a:spcPct val="100000"/>
              </a:lnSpc>
              <a:spcBef>
                <a:spcPts val="1600"/>
              </a:spcBef>
              <a:spcAft>
                <a:spcPts val="1600"/>
              </a:spcAft>
              <a:buSzPts val="1000"/>
              <a:buNone/>
              <a:defRPr sz="3000">
                <a:latin typeface="Raleway SemiBold"/>
                <a:ea typeface="Raleway SemiBold"/>
                <a:cs typeface="Raleway SemiBold"/>
                <a:sym typeface="Raleway SemiBold"/>
              </a:defRPr>
            </a:lvl9pPr>
          </a:lstStyle>
          <a:p/>
        </p:txBody>
      </p:sp>
      <p:pic>
        <p:nvPicPr>
          <p:cNvPr id="109" name="Google Shape;109;p15"/>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10" name="Google Shape;110;p15"/>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11" name="Google Shape;111;p15"/>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12" name="Google Shape;112;p15"/>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13" name="Google Shape;113;p15"/>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14" name="Google Shape;114;p15"/>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5" name="Shape 115"/>
        <p:cNvGrpSpPr/>
        <p:nvPr/>
      </p:nvGrpSpPr>
      <p:grpSpPr>
        <a:xfrm>
          <a:off x="0" y="0"/>
          <a:ext cx="0" cy="0"/>
          <a:chOff x="0" y="0"/>
          <a:chExt cx="0" cy="0"/>
        </a:xfrm>
      </p:grpSpPr>
      <p:sp>
        <p:nvSpPr>
          <p:cNvPr id="116" name="Google Shape;116;p16"/>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7" name="Google Shape;117;p16"/>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18" name="Google Shape;118;p16"/>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19" name="Google Shape;119;p16"/>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20" name="Google Shape;120;p16"/>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21" name="Google Shape;121;p16"/>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22" name="Google Shape;122;p16"/>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p:cSld name="ONE_COLUMN_TEXT_1">
    <p:spTree>
      <p:nvGrpSpPr>
        <p:cNvPr id="123" name="Shape 123"/>
        <p:cNvGrpSpPr/>
        <p:nvPr/>
      </p:nvGrpSpPr>
      <p:grpSpPr>
        <a:xfrm>
          <a:off x="0" y="0"/>
          <a:ext cx="0" cy="0"/>
          <a:chOff x="0" y="0"/>
          <a:chExt cx="0" cy="0"/>
        </a:xfrm>
      </p:grpSpPr>
      <p:sp>
        <p:nvSpPr>
          <p:cNvPr id="124" name="Google Shape;124;p17"/>
          <p:cNvSpPr txBox="1"/>
          <p:nvPr>
            <p:ph type="title"/>
          </p:nvPr>
        </p:nvSpPr>
        <p:spPr>
          <a:xfrm>
            <a:off x="357950" y="601050"/>
            <a:ext cx="2808000" cy="1805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Font typeface="Roboto Medium"/>
              <a:buNone/>
              <a:defRPr sz="2000">
                <a:latin typeface="Roboto Medium"/>
                <a:ea typeface="Roboto Medium"/>
                <a:cs typeface="Roboto Medium"/>
                <a:sym typeface="Roboto Medium"/>
              </a:defRPr>
            </a:lvl1pPr>
            <a:lvl2pPr lvl="1" algn="r">
              <a:lnSpc>
                <a:spcPct val="100000"/>
              </a:lnSpc>
              <a:spcBef>
                <a:spcPts val="0"/>
              </a:spcBef>
              <a:spcAft>
                <a:spcPts val="0"/>
              </a:spcAft>
              <a:buSzPts val="2400"/>
              <a:buNone/>
              <a:defRPr b="1" sz="2400"/>
            </a:lvl2pPr>
            <a:lvl3pPr lvl="2" algn="r">
              <a:lnSpc>
                <a:spcPct val="100000"/>
              </a:lnSpc>
              <a:spcBef>
                <a:spcPts val="0"/>
              </a:spcBef>
              <a:spcAft>
                <a:spcPts val="0"/>
              </a:spcAft>
              <a:buSzPts val="2400"/>
              <a:buNone/>
              <a:defRPr b="1" sz="2400"/>
            </a:lvl3pPr>
            <a:lvl4pPr lvl="3" algn="r">
              <a:lnSpc>
                <a:spcPct val="100000"/>
              </a:lnSpc>
              <a:spcBef>
                <a:spcPts val="0"/>
              </a:spcBef>
              <a:spcAft>
                <a:spcPts val="0"/>
              </a:spcAft>
              <a:buSzPts val="2400"/>
              <a:buNone/>
              <a:defRPr b="1" sz="2400"/>
            </a:lvl4pPr>
            <a:lvl5pPr lvl="4" algn="r">
              <a:lnSpc>
                <a:spcPct val="100000"/>
              </a:lnSpc>
              <a:spcBef>
                <a:spcPts val="0"/>
              </a:spcBef>
              <a:spcAft>
                <a:spcPts val="0"/>
              </a:spcAft>
              <a:buSzPts val="2400"/>
              <a:buNone/>
              <a:defRPr b="1" sz="2400"/>
            </a:lvl5pPr>
            <a:lvl6pPr lvl="5" algn="r">
              <a:lnSpc>
                <a:spcPct val="100000"/>
              </a:lnSpc>
              <a:spcBef>
                <a:spcPts val="0"/>
              </a:spcBef>
              <a:spcAft>
                <a:spcPts val="0"/>
              </a:spcAft>
              <a:buSzPts val="2400"/>
              <a:buNone/>
              <a:defRPr b="1" sz="2400"/>
            </a:lvl6pPr>
            <a:lvl7pPr lvl="6" algn="r">
              <a:lnSpc>
                <a:spcPct val="100000"/>
              </a:lnSpc>
              <a:spcBef>
                <a:spcPts val="0"/>
              </a:spcBef>
              <a:spcAft>
                <a:spcPts val="0"/>
              </a:spcAft>
              <a:buSzPts val="2400"/>
              <a:buNone/>
              <a:defRPr b="1" sz="2400"/>
            </a:lvl7pPr>
            <a:lvl8pPr lvl="7" algn="r">
              <a:lnSpc>
                <a:spcPct val="100000"/>
              </a:lnSpc>
              <a:spcBef>
                <a:spcPts val="0"/>
              </a:spcBef>
              <a:spcAft>
                <a:spcPts val="0"/>
              </a:spcAft>
              <a:buSzPts val="2400"/>
              <a:buNone/>
              <a:defRPr b="1" sz="2400"/>
            </a:lvl8pPr>
            <a:lvl9pPr lvl="8" algn="r">
              <a:lnSpc>
                <a:spcPct val="100000"/>
              </a:lnSpc>
              <a:spcBef>
                <a:spcPts val="0"/>
              </a:spcBef>
              <a:spcAft>
                <a:spcPts val="0"/>
              </a:spcAft>
              <a:buSzPts val="2400"/>
              <a:buNone/>
              <a:defRPr b="1" sz="2400"/>
            </a:lvl9pPr>
          </a:lstStyle>
          <a:p/>
        </p:txBody>
      </p:sp>
      <p:sp>
        <p:nvSpPr>
          <p:cNvPr id="125" name="Google Shape;125;p17"/>
          <p:cNvSpPr txBox="1"/>
          <p:nvPr>
            <p:ph idx="1" type="subTitle"/>
          </p:nvPr>
        </p:nvSpPr>
        <p:spPr>
          <a:xfrm>
            <a:off x="357950" y="2406775"/>
            <a:ext cx="2808000" cy="203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pic>
        <p:nvPicPr>
          <p:cNvPr id="126" name="Google Shape;126;p17"/>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27" name="Google Shape;127;p17"/>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28" name="Google Shape;128;p17"/>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29" name="Google Shape;129;p17"/>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30" name="Google Shape;130;p17"/>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434343"/>
        </a:solidFill>
      </p:bgPr>
    </p:bg>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2">
            <a:alphaModFix/>
          </a:blip>
          <a:srcRect b="0" l="0" r="29719" t="0"/>
          <a:stretch/>
        </p:blipFill>
        <p:spPr>
          <a:xfrm>
            <a:off x="0" y="0"/>
            <a:ext cx="6426226" cy="5143500"/>
          </a:xfrm>
          <a:prstGeom prst="rect">
            <a:avLst/>
          </a:prstGeom>
          <a:noFill/>
          <a:ln>
            <a:noFill/>
          </a:ln>
        </p:spPr>
      </p:pic>
      <p:sp>
        <p:nvSpPr>
          <p:cNvPr id="133" name="Google Shape;133;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4" name="Google Shape;134;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5" name="Google Shape;135;p18"/>
          <p:cNvSpPr txBox="1"/>
          <p:nvPr>
            <p:ph idx="2" type="body"/>
          </p:nvPr>
        </p:nvSpPr>
        <p:spPr>
          <a:xfrm>
            <a:off x="5559400" y="449700"/>
            <a:ext cx="3216900" cy="39696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04800" lvl="4" marL="2286000" algn="l">
              <a:lnSpc>
                <a:spcPct val="100000"/>
              </a:lnSpc>
              <a:spcBef>
                <a:spcPts val="1600"/>
              </a:spcBef>
              <a:spcAft>
                <a:spcPts val="0"/>
              </a:spcAft>
              <a:buSzPts val="1200"/>
              <a:buChar char="●"/>
              <a:defRPr/>
            </a:lvl5pPr>
            <a:lvl6pPr indent="-304800" lvl="5" marL="2743200" algn="l">
              <a:lnSpc>
                <a:spcPct val="100000"/>
              </a:lnSpc>
              <a:spcBef>
                <a:spcPts val="1600"/>
              </a:spcBef>
              <a:spcAft>
                <a:spcPts val="0"/>
              </a:spcAft>
              <a:buSzPts val="1200"/>
              <a:buChar char="●"/>
              <a:defRPr/>
            </a:lvl6pPr>
            <a:lvl7pPr indent="-292100" lvl="6" marL="3200400" algn="l">
              <a:lnSpc>
                <a:spcPct val="100000"/>
              </a:lnSpc>
              <a:spcBef>
                <a:spcPts val="1600"/>
              </a:spcBef>
              <a:spcAft>
                <a:spcPts val="0"/>
              </a:spcAft>
              <a:buSzPts val="1000"/>
              <a:buChar char="●"/>
              <a:defRPr/>
            </a:lvl7pPr>
            <a:lvl8pPr indent="-292100" lvl="7" marL="3657600" algn="l">
              <a:lnSpc>
                <a:spcPct val="100000"/>
              </a:lnSpc>
              <a:spcBef>
                <a:spcPts val="1600"/>
              </a:spcBef>
              <a:spcAft>
                <a:spcPts val="0"/>
              </a:spcAft>
              <a:buSzPts val="1000"/>
              <a:buChar char="●"/>
              <a:defRPr/>
            </a:lvl8pPr>
            <a:lvl9pPr indent="-292100" lvl="8" marL="4114800" algn="l">
              <a:lnSpc>
                <a:spcPct val="100000"/>
              </a:lnSpc>
              <a:spcBef>
                <a:spcPts val="1600"/>
              </a:spcBef>
              <a:spcAft>
                <a:spcPts val="1600"/>
              </a:spcAft>
              <a:buSzPts val="1000"/>
              <a:buChar char="●"/>
              <a:defRPr/>
            </a:lvl9pPr>
          </a:lstStyle>
          <a:p/>
        </p:txBody>
      </p:sp>
      <p:pic>
        <p:nvPicPr>
          <p:cNvPr id="136" name="Google Shape;136;p18"/>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pic>
        <p:nvPicPr>
          <p:cNvPr id="137" name="Google Shape;137;p18"/>
          <p:cNvPicPr preferRelativeResize="0"/>
          <p:nvPr/>
        </p:nvPicPr>
        <p:blipFill rotWithShape="1">
          <a:blip r:embed="rId4">
            <a:alphaModFix/>
          </a:blip>
          <a:srcRect b="0" l="0" r="0" t="0"/>
          <a:stretch/>
        </p:blipFill>
        <p:spPr>
          <a:xfrm>
            <a:off x="7630096" y="4777996"/>
            <a:ext cx="1349625" cy="365500"/>
          </a:xfrm>
          <a:prstGeom prst="rect">
            <a:avLst/>
          </a:prstGeom>
          <a:noFill/>
          <a:ln>
            <a:noFill/>
          </a:ln>
        </p:spPr>
      </p:pic>
      <p:cxnSp>
        <p:nvCxnSpPr>
          <p:cNvPr id="138" name="Google Shape;138;p18"/>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39" name="Google Shape;139;p18"/>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40" name="Google Shape;140;p18"/>
          <p:cNvPicPr preferRelativeResize="0"/>
          <p:nvPr/>
        </p:nvPicPr>
        <p:blipFill rotWithShape="1">
          <a:blip r:embed="rId5">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1" name="Shape 141"/>
        <p:cNvGrpSpPr/>
        <p:nvPr/>
      </p:nvGrpSpPr>
      <p:grpSpPr>
        <a:xfrm>
          <a:off x="0" y="0"/>
          <a:ext cx="0" cy="0"/>
          <a:chOff x="0" y="0"/>
          <a:chExt cx="0" cy="0"/>
        </a:xfrm>
      </p:grpSpPr>
      <p:sp>
        <p:nvSpPr>
          <p:cNvPr id="142" name="Google Shape;142;p19"/>
          <p:cNvSpPr txBox="1"/>
          <p:nvPr>
            <p:ph idx="1" type="body"/>
          </p:nvPr>
        </p:nvSpPr>
        <p:spPr>
          <a:xfrm>
            <a:off x="51000" y="4334575"/>
            <a:ext cx="5998800" cy="397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400"/>
              <a:buNone/>
              <a:defRPr i="1" sz="1400"/>
            </a:lvl1pPr>
          </a:lstStyle>
          <a:p/>
        </p:txBody>
      </p:sp>
      <p:pic>
        <p:nvPicPr>
          <p:cNvPr id="143" name="Google Shape;143;p19"/>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44" name="Google Shape;144;p19"/>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45" name="Google Shape;145;p19"/>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46" name="Google Shape;146;p19"/>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47" name="Google Shape;147;p19"/>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8" name="Shape 148"/>
        <p:cNvGrpSpPr/>
        <p:nvPr/>
      </p:nvGrpSpPr>
      <p:grpSpPr>
        <a:xfrm>
          <a:off x="0" y="0"/>
          <a:ext cx="0" cy="0"/>
          <a:chOff x="0" y="0"/>
          <a:chExt cx="0" cy="0"/>
        </a:xfrm>
      </p:grpSpPr>
      <p:sp>
        <p:nvSpPr>
          <p:cNvPr id="149" name="Google Shape;149;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0" name="Google Shape;150;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04800" lvl="4" marL="2286000" algn="ctr">
              <a:lnSpc>
                <a:spcPct val="100000"/>
              </a:lnSpc>
              <a:spcBef>
                <a:spcPts val="1600"/>
              </a:spcBef>
              <a:spcAft>
                <a:spcPts val="0"/>
              </a:spcAft>
              <a:buSzPts val="1200"/>
              <a:buChar char="●"/>
              <a:defRPr/>
            </a:lvl5pPr>
            <a:lvl6pPr indent="-304800" lvl="5" marL="2743200" algn="ctr">
              <a:lnSpc>
                <a:spcPct val="100000"/>
              </a:lnSpc>
              <a:spcBef>
                <a:spcPts val="1600"/>
              </a:spcBef>
              <a:spcAft>
                <a:spcPts val="0"/>
              </a:spcAft>
              <a:buSzPts val="1200"/>
              <a:buChar char="●"/>
              <a:defRPr/>
            </a:lvl6pPr>
            <a:lvl7pPr indent="-292100" lvl="6" marL="3200400" algn="ctr">
              <a:lnSpc>
                <a:spcPct val="100000"/>
              </a:lnSpc>
              <a:spcBef>
                <a:spcPts val="1600"/>
              </a:spcBef>
              <a:spcAft>
                <a:spcPts val="0"/>
              </a:spcAft>
              <a:buSzPts val="1000"/>
              <a:buChar char="●"/>
              <a:defRPr/>
            </a:lvl7pPr>
            <a:lvl8pPr indent="-292100" lvl="7" marL="3657600" algn="ctr">
              <a:lnSpc>
                <a:spcPct val="100000"/>
              </a:lnSpc>
              <a:spcBef>
                <a:spcPts val="1600"/>
              </a:spcBef>
              <a:spcAft>
                <a:spcPts val="0"/>
              </a:spcAft>
              <a:buSzPts val="1000"/>
              <a:buChar char="●"/>
              <a:defRPr/>
            </a:lvl8pPr>
            <a:lvl9pPr indent="-292100" lvl="8" marL="4114800" algn="ctr">
              <a:lnSpc>
                <a:spcPct val="100000"/>
              </a:lnSpc>
              <a:spcBef>
                <a:spcPts val="1600"/>
              </a:spcBef>
              <a:spcAft>
                <a:spcPts val="1600"/>
              </a:spcAft>
              <a:buSzPts val="1000"/>
              <a:buChar char="●"/>
              <a:defRPr/>
            </a:lvl9pPr>
          </a:lstStyle>
          <a:p/>
        </p:txBody>
      </p:sp>
      <p:pic>
        <p:nvPicPr>
          <p:cNvPr id="151" name="Google Shape;151;p20"/>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152" name="Google Shape;152;p20"/>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153" name="Google Shape;153;p20"/>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154" name="Google Shape;154;p20"/>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155" name="Google Shape;155;p20"/>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169450" y="935888"/>
            <a:ext cx="8798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Font typeface="Roboto Light"/>
              <a:buNone/>
              <a:defRPr sz="4800">
                <a:latin typeface="Roboto Light"/>
                <a:ea typeface="Roboto Light"/>
                <a:cs typeface="Roboto Light"/>
                <a:sym typeface="Roboto Light"/>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p:txBody>
      </p:sp>
      <p:sp>
        <p:nvSpPr>
          <p:cNvPr id="18" name="Google Shape;18;p3"/>
          <p:cNvSpPr txBox="1"/>
          <p:nvPr>
            <p:ph idx="1" type="subTitle"/>
          </p:nvPr>
        </p:nvSpPr>
        <p:spPr>
          <a:xfrm>
            <a:off x="169450" y="2805400"/>
            <a:ext cx="8798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a:lnSpc>
                <a:spcPct val="100000"/>
              </a:lnSpc>
              <a:spcBef>
                <a:spcPts val="0"/>
              </a:spcBef>
              <a:spcAft>
                <a:spcPts val="0"/>
              </a:spcAft>
              <a:buSzPts val="3600"/>
              <a:buFont typeface="Roboto Thin"/>
              <a:buNone/>
              <a:defRPr sz="3600">
                <a:latin typeface="Roboto Thin"/>
                <a:ea typeface="Roboto Thin"/>
                <a:cs typeface="Roboto Thin"/>
                <a:sym typeface="Roboto Thin"/>
              </a:defRPr>
            </a:lvl2pPr>
            <a:lvl3pPr lvl="2" algn="ctr">
              <a:lnSpc>
                <a:spcPct val="100000"/>
              </a:lnSpc>
              <a:spcBef>
                <a:spcPts val="0"/>
              </a:spcBef>
              <a:spcAft>
                <a:spcPts val="0"/>
              </a:spcAft>
              <a:buSzPts val="3600"/>
              <a:buFont typeface="Roboto Thin"/>
              <a:buNone/>
              <a:defRPr sz="3600">
                <a:latin typeface="Roboto Thin"/>
                <a:ea typeface="Roboto Thin"/>
                <a:cs typeface="Roboto Thin"/>
                <a:sym typeface="Roboto Thin"/>
              </a:defRPr>
            </a:lvl3pPr>
            <a:lvl4pPr lvl="3" algn="ctr">
              <a:lnSpc>
                <a:spcPct val="100000"/>
              </a:lnSpc>
              <a:spcBef>
                <a:spcPts val="0"/>
              </a:spcBef>
              <a:spcAft>
                <a:spcPts val="0"/>
              </a:spcAft>
              <a:buSzPts val="3600"/>
              <a:buFont typeface="Roboto Thin"/>
              <a:buNone/>
              <a:defRPr sz="3600">
                <a:latin typeface="Roboto Thin"/>
                <a:ea typeface="Roboto Thin"/>
                <a:cs typeface="Roboto Thin"/>
                <a:sym typeface="Roboto Thin"/>
              </a:defRPr>
            </a:lvl4pPr>
            <a:lvl5pPr lvl="4" algn="ctr">
              <a:lnSpc>
                <a:spcPct val="100000"/>
              </a:lnSpc>
              <a:spcBef>
                <a:spcPts val="0"/>
              </a:spcBef>
              <a:spcAft>
                <a:spcPts val="0"/>
              </a:spcAft>
              <a:buSzPts val="3600"/>
              <a:buFont typeface="Roboto Thin"/>
              <a:buNone/>
              <a:defRPr sz="3600">
                <a:latin typeface="Roboto Thin"/>
                <a:ea typeface="Roboto Thin"/>
                <a:cs typeface="Roboto Thin"/>
                <a:sym typeface="Roboto Thin"/>
              </a:defRPr>
            </a:lvl5pPr>
            <a:lvl6pPr lvl="5" algn="ctr">
              <a:lnSpc>
                <a:spcPct val="100000"/>
              </a:lnSpc>
              <a:spcBef>
                <a:spcPts val="0"/>
              </a:spcBef>
              <a:spcAft>
                <a:spcPts val="0"/>
              </a:spcAft>
              <a:buSzPts val="3600"/>
              <a:buFont typeface="Roboto Thin"/>
              <a:buNone/>
              <a:defRPr sz="3600">
                <a:latin typeface="Roboto Thin"/>
                <a:ea typeface="Roboto Thin"/>
                <a:cs typeface="Roboto Thin"/>
                <a:sym typeface="Roboto Thin"/>
              </a:defRPr>
            </a:lvl6pPr>
            <a:lvl7pPr lvl="6" algn="ctr">
              <a:lnSpc>
                <a:spcPct val="100000"/>
              </a:lnSpc>
              <a:spcBef>
                <a:spcPts val="0"/>
              </a:spcBef>
              <a:spcAft>
                <a:spcPts val="0"/>
              </a:spcAft>
              <a:buSzPts val="3600"/>
              <a:buFont typeface="Roboto Thin"/>
              <a:buNone/>
              <a:defRPr sz="3600">
                <a:latin typeface="Roboto Thin"/>
                <a:ea typeface="Roboto Thin"/>
                <a:cs typeface="Roboto Thin"/>
                <a:sym typeface="Roboto Thin"/>
              </a:defRPr>
            </a:lvl7pPr>
            <a:lvl8pPr lvl="7" algn="ctr">
              <a:lnSpc>
                <a:spcPct val="100000"/>
              </a:lnSpc>
              <a:spcBef>
                <a:spcPts val="0"/>
              </a:spcBef>
              <a:spcAft>
                <a:spcPts val="0"/>
              </a:spcAft>
              <a:buSzPts val="3600"/>
              <a:buFont typeface="Roboto Thin"/>
              <a:buNone/>
              <a:defRPr sz="3600">
                <a:latin typeface="Roboto Thin"/>
                <a:ea typeface="Roboto Thin"/>
                <a:cs typeface="Roboto Thin"/>
                <a:sym typeface="Roboto Thin"/>
              </a:defRPr>
            </a:lvl8pPr>
            <a:lvl9pPr lvl="8" algn="ctr">
              <a:lnSpc>
                <a:spcPct val="100000"/>
              </a:lnSpc>
              <a:spcBef>
                <a:spcPts val="0"/>
              </a:spcBef>
              <a:spcAft>
                <a:spcPts val="0"/>
              </a:spcAft>
              <a:buSzPts val="3600"/>
              <a:buFont typeface="Roboto Thin"/>
              <a:buNone/>
              <a:defRPr sz="3600">
                <a:latin typeface="Roboto Thin"/>
                <a:ea typeface="Roboto Thin"/>
                <a:cs typeface="Roboto Thin"/>
                <a:sym typeface="Roboto Thin"/>
              </a:defRPr>
            </a:lvl9pPr>
          </a:lstStyle>
          <a:p/>
        </p:txBody>
      </p:sp>
      <p:pic>
        <p:nvPicPr>
          <p:cNvPr id="19" name="Google Shape;19;p3"/>
          <p:cNvPicPr preferRelativeResize="0"/>
          <p:nvPr/>
        </p:nvPicPr>
        <p:blipFill rotWithShape="1">
          <a:blip r:embed="rId2">
            <a:alphaModFix/>
          </a:blip>
          <a:srcRect b="0" l="0" r="0" t="0"/>
          <a:stretch/>
        </p:blipFill>
        <p:spPr>
          <a:xfrm>
            <a:off x="3814975" y="152854"/>
            <a:ext cx="1369549" cy="135819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04800" lvl="4" marL="2286000" algn="l">
              <a:lnSpc>
                <a:spcPct val="100000"/>
              </a:lnSpc>
              <a:spcBef>
                <a:spcPts val="1600"/>
              </a:spcBef>
              <a:spcAft>
                <a:spcPts val="0"/>
              </a:spcAft>
              <a:buSzPts val="1200"/>
              <a:buChar char="●"/>
              <a:defRPr/>
            </a:lvl5pPr>
            <a:lvl6pPr indent="-304800" lvl="5" marL="2743200" algn="l">
              <a:lnSpc>
                <a:spcPct val="100000"/>
              </a:lnSpc>
              <a:spcBef>
                <a:spcPts val="1600"/>
              </a:spcBef>
              <a:spcAft>
                <a:spcPts val="0"/>
              </a:spcAft>
              <a:buSzPts val="1200"/>
              <a:buChar char="●"/>
              <a:defRPr/>
            </a:lvl6pPr>
            <a:lvl7pPr indent="-292100" lvl="6" marL="3200400" algn="l">
              <a:lnSpc>
                <a:spcPct val="100000"/>
              </a:lnSpc>
              <a:spcBef>
                <a:spcPts val="1600"/>
              </a:spcBef>
              <a:spcAft>
                <a:spcPts val="0"/>
              </a:spcAft>
              <a:buSzPts val="1000"/>
              <a:buChar char="●"/>
              <a:defRPr/>
            </a:lvl7pPr>
            <a:lvl8pPr indent="-292100" lvl="7" marL="3657600" algn="l">
              <a:lnSpc>
                <a:spcPct val="100000"/>
              </a:lnSpc>
              <a:spcBef>
                <a:spcPts val="1600"/>
              </a:spcBef>
              <a:spcAft>
                <a:spcPts val="0"/>
              </a:spcAft>
              <a:buSzPts val="1000"/>
              <a:buChar char="●"/>
              <a:defRPr/>
            </a:lvl8pPr>
            <a:lvl9pPr indent="-292100" lvl="8" marL="4114800" algn="l">
              <a:lnSpc>
                <a:spcPct val="100000"/>
              </a:lnSpc>
              <a:spcBef>
                <a:spcPts val="1600"/>
              </a:spcBef>
              <a:spcAft>
                <a:spcPts val="1600"/>
              </a:spcAft>
              <a:buSzPts val="1000"/>
              <a:buChar char="●"/>
              <a:defRPr/>
            </a:lvl9pPr>
          </a:lstStyle>
          <a:p/>
        </p:txBody>
      </p:sp>
      <p:pic>
        <p:nvPicPr>
          <p:cNvPr id="23" name="Google Shape;23;p4"/>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pic>
        <p:nvPicPr>
          <p:cNvPr id="24" name="Google Shape;24;p4"/>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25" name="Google Shape;25;p4"/>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26" name="Google Shape;26;p4"/>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27" name="Google Shape;27;p4"/>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with side images - light logo">
  <p:cSld name="TITLE_AND_BODY_1_2">
    <p:bg>
      <p:bgPr>
        <a:solidFill>
          <a:srgbClr val="999999"/>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29719" t="0"/>
          <a:stretch/>
        </p:blipFill>
        <p:spPr>
          <a:xfrm>
            <a:off x="0" y="0"/>
            <a:ext cx="6426226" cy="5143500"/>
          </a:xfrm>
          <a:prstGeom prst="rect">
            <a:avLst/>
          </a:prstGeom>
          <a:noFill/>
          <a:ln>
            <a:noFill/>
          </a:ln>
        </p:spPr>
      </p:pic>
      <p:sp>
        <p:nvSpPr>
          <p:cNvPr id="30" name="Google Shape;30;p5"/>
          <p:cNvSpPr txBox="1"/>
          <p:nvPr>
            <p:ph type="title"/>
          </p:nvPr>
        </p:nvSpPr>
        <p:spPr>
          <a:xfrm>
            <a:off x="311700" y="289650"/>
            <a:ext cx="4504800" cy="8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5"/>
          <p:cNvSpPr txBox="1"/>
          <p:nvPr>
            <p:ph idx="1" type="subTitle"/>
          </p:nvPr>
        </p:nvSpPr>
        <p:spPr>
          <a:xfrm>
            <a:off x="5637675" y="4536150"/>
            <a:ext cx="3310800" cy="20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700">
                <a:solidFill>
                  <a:srgbClr val="FFFFFF"/>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sp>
        <p:nvSpPr>
          <p:cNvPr id="32" name="Google Shape;32;p5"/>
          <p:cNvSpPr txBox="1"/>
          <p:nvPr>
            <p:ph idx="2" type="body"/>
          </p:nvPr>
        </p:nvSpPr>
        <p:spPr>
          <a:xfrm>
            <a:off x="311700" y="1152475"/>
            <a:ext cx="38790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04800" lvl="4" marL="2286000" algn="l">
              <a:lnSpc>
                <a:spcPct val="100000"/>
              </a:lnSpc>
              <a:spcBef>
                <a:spcPts val="1600"/>
              </a:spcBef>
              <a:spcAft>
                <a:spcPts val="0"/>
              </a:spcAft>
              <a:buSzPts val="1200"/>
              <a:buChar char="●"/>
              <a:defRPr/>
            </a:lvl5pPr>
            <a:lvl6pPr indent="-304800" lvl="5" marL="2743200" algn="l">
              <a:lnSpc>
                <a:spcPct val="100000"/>
              </a:lnSpc>
              <a:spcBef>
                <a:spcPts val="1600"/>
              </a:spcBef>
              <a:spcAft>
                <a:spcPts val="0"/>
              </a:spcAft>
              <a:buSzPts val="1200"/>
              <a:buChar char="●"/>
              <a:defRPr/>
            </a:lvl6pPr>
            <a:lvl7pPr indent="-292100" lvl="6" marL="3200400" algn="l">
              <a:lnSpc>
                <a:spcPct val="100000"/>
              </a:lnSpc>
              <a:spcBef>
                <a:spcPts val="1600"/>
              </a:spcBef>
              <a:spcAft>
                <a:spcPts val="0"/>
              </a:spcAft>
              <a:buSzPts val="1000"/>
              <a:buChar char="●"/>
              <a:defRPr/>
            </a:lvl7pPr>
            <a:lvl8pPr indent="-292100" lvl="7" marL="3657600" algn="l">
              <a:lnSpc>
                <a:spcPct val="100000"/>
              </a:lnSpc>
              <a:spcBef>
                <a:spcPts val="1600"/>
              </a:spcBef>
              <a:spcAft>
                <a:spcPts val="0"/>
              </a:spcAft>
              <a:buSzPts val="1000"/>
              <a:buChar char="●"/>
              <a:defRPr/>
            </a:lvl8pPr>
            <a:lvl9pPr indent="-292100" lvl="8" marL="4114800" algn="l">
              <a:lnSpc>
                <a:spcPct val="100000"/>
              </a:lnSpc>
              <a:spcBef>
                <a:spcPts val="1600"/>
              </a:spcBef>
              <a:spcAft>
                <a:spcPts val="1600"/>
              </a:spcAft>
              <a:buSzPts val="1000"/>
              <a:buChar char="●"/>
              <a:defRPr/>
            </a:lvl9pPr>
          </a:lstStyle>
          <a:p/>
        </p:txBody>
      </p:sp>
      <p:pic>
        <p:nvPicPr>
          <p:cNvPr id="33" name="Google Shape;33;p5"/>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pic>
        <p:nvPicPr>
          <p:cNvPr id="34" name="Google Shape;34;p5"/>
          <p:cNvPicPr preferRelativeResize="0"/>
          <p:nvPr/>
        </p:nvPicPr>
        <p:blipFill rotWithShape="1">
          <a:blip r:embed="rId4">
            <a:alphaModFix/>
          </a:blip>
          <a:srcRect b="0" l="0" r="0" t="0"/>
          <a:stretch/>
        </p:blipFill>
        <p:spPr>
          <a:xfrm>
            <a:off x="7630096" y="4777996"/>
            <a:ext cx="1349625" cy="365500"/>
          </a:xfrm>
          <a:prstGeom prst="rect">
            <a:avLst/>
          </a:prstGeom>
          <a:noFill/>
          <a:ln>
            <a:noFill/>
          </a:ln>
        </p:spPr>
      </p:pic>
      <p:cxnSp>
        <p:nvCxnSpPr>
          <p:cNvPr id="35" name="Google Shape;35;p5"/>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36" name="Google Shape;36;p5"/>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37" name="Google Shape;37;p5"/>
          <p:cNvPicPr preferRelativeResize="0"/>
          <p:nvPr/>
        </p:nvPicPr>
        <p:blipFill rotWithShape="1">
          <a:blip r:embed="rId5">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dark image - as background">
  <p:cSld name="TITLE_AND_BODY_1_2_1">
    <p:bg>
      <p:bgPr>
        <a:solidFill>
          <a:srgbClr val="999999"/>
        </a:solidFill>
      </p:bgPr>
    </p:bg>
    <p:spTree>
      <p:nvGrpSpPr>
        <p:cNvPr id="38" name="Shape 38"/>
        <p:cNvGrpSpPr/>
        <p:nvPr/>
      </p:nvGrpSpPr>
      <p:grpSpPr>
        <a:xfrm>
          <a:off x="0" y="0"/>
          <a:ext cx="0" cy="0"/>
          <a:chOff x="0" y="0"/>
          <a:chExt cx="0" cy="0"/>
        </a:xfrm>
      </p:grpSpPr>
      <p:sp>
        <p:nvSpPr>
          <p:cNvPr id="39" name="Google Shape;39;p6"/>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40" name="Google Shape;40;p6"/>
          <p:cNvPicPr preferRelativeResize="0"/>
          <p:nvPr/>
        </p:nvPicPr>
        <p:blipFill rotWithShape="1">
          <a:blip r:embed="rId2">
            <a:alphaModFix/>
          </a:blip>
          <a:srcRect b="0" l="0" r="0" t="0"/>
          <a:stretch/>
        </p:blipFill>
        <p:spPr>
          <a:xfrm>
            <a:off x="161525" y="4878552"/>
            <a:ext cx="150175" cy="150175"/>
          </a:xfrm>
          <a:prstGeom prst="rect">
            <a:avLst/>
          </a:prstGeom>
          <a:noFill/>
          <a:ln>
            <a:noFill/>
          </a:ln>
        </p:spPr>
      </p:pic>
      <p:sp>
        <p:nvSpPr>
          <p:cNvPr id="41" name="Google Shape;41;p6"/>
          <p:cNvSpPr txBox="1"/>
          <p:nvPr>
            <p:ph idx="1" type="subTitle"/>
          </p:nvPr>
        </p:nvSpPr>
        <p:spPr>
          <a:xfrm>
            <a:off x="5637675" y="4536150"/>
            <a:ext cx="3310800" cy="20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700">
                <a:solidFill>
                  <a:srgbClr val="FFFFFF"/>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pic>
        <p:nvPicPr>
          <p:cNvPr id="42" name="Google Shape;42;p6"/>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43" name="Google Shape;43;p6"/>
          <p:cNvCxnSpPr/>
          <p:nvPr/>
        </p:nvCxnSpPr>
        <p:spPr>
          <a:xfrm>
            <a:off x="198975" y="4778000"/>
            <a:ext cx="86979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master">
  <p:cSld name="TITLE_ONLY_1">
    <p:spTree>
      <p:nvGrpSpPr>
        <p:cNvPr id="44" name="Shape 44"/>
        <p:cNvGrpSpPr/>
        <p:nvPr/>
      </p:nvGrpSpPr>
      <p:grpSpPr>
        <a:xfrm>
          <a:off x="0" y="0"/>
          <a:ext cx="0" cy="0"/>
          <a:chOff x="0" y="0"/>
          <a:chExt cx="0" cy="0"/>
        </a:xfrm>
      </p:grpSpPr>
      <p:sp>
        <p:nvSpPr>
          <p:cNvPr id="45" name="Google Shape;45;p7"/>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6" name="Google Shape;46;p7"/>
          <p:cNvPicPr preferRelativeResize="0"/>
          <p:nvPr/>
        </p:nvPicPr>
        <p:blipFill rotWithShape="1">
          <a:blip r:embed="rId2">
            <a:alphaModFix/>
          </a:blip>
          <a:srcRect b="0" l="0" r="0" t="0"/>
          <a:stretch/>
        </p:blipFill>
        <p:spPr>
          <a:xfrm>
            <a:off x="7630096" y="4777996"/>
            <a:ext cx="1349625" cy="365500"/>
          </a:xfrm>
          <a:prstGeom prst="rect">
            <a:avLst/>
          </a:prstGeom>
          <a:noFill/>
          <a:ln>
            <a:noFill/>
          </a:ln>
        </p:spPr>
      </p:pic>
      <p:cxnSp>
        <p:nvCxnSpPr>
          <p:cNvPr id="47" name="Google Shape;47;p7"/>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48" name="Google Shape;48;p7"/>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000000"/>
                </a:solidFill>
                <a:latin typeface="Roboto"/>
                <a:ea typeface="Roboto"/>
                <a:cs typeface="Roboto"/>
                <a:sym typeface="Roboto"/>
              </a:rPr>
              <a:t>#UE4 | @UNREALENGINE</a:t>
            </a:r>
            <a:endParaRPr b="0" i="0" sz="800" u="none" cap="none" strike="noStrike">
              <a:solidFill>
                <a:srgbClr val="000000"/>
              </a:solidFill>
              <a:latin typeface="Roboto"/>
              <a:ea typeface="Roboto"/>
              <a:cs typeface="Roboto"/>
              <a:sym typeface="Roboto"/>
            </a:endParaRPr>
          </a:p>
        </p:txBody>
      </p:sp>
      <p:pic>
        <p:nvPicPr>
          <p:cNvPr id="49" name="Google Shape;49;p7"/>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sp>
        <p:nvSpPr>
          <p:cNvPr id="50" name="Google Shape;50;p7"/>
          <p:cNvSpPr txBox="1"/>
          <p:nvPr>
            <p:ph idx="1" type="subTitle"/>
          </p:nvPr>
        </p:nvSpPr>
        <p:spPr>
          <a:xfrm>
            <a:off x="352750" y="1181275"/>
            <a:ext cx="8408400" cy="351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900">
                <a:latin typeface="Courier New"/>
                <a:ea typeface="Courier New"/>
                <a:cs typeface="Courier New"/>
                <a:sym typeface="Courier New"/>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GDC only">
  <p:cSld name="TITLE_1">
    <p:spTree>
      <p:nvGrpSpPr>
        <p:cNvPr id="51" name="Shape 51"/>
        <p:cNvGrpSpPr/>
        <p:nvPr/>
      </p:nvGrpSpPr>
      <p:grpSpPr>
        <a:xfrm>
          <a:off x="0" y="0"/>
          <a:ext cx="0" cy="0"/>
          <a:chOff x="0" y="0"/>
          <a:chExt cx="0" cy="0"/>
        </a:xfrm>
      </p:grpSpPr>
      <p:pic>
        <p:nvPicPr>
          <p:cNvPr id="52" name="Google Shape;52;p8"/>
          <p:cNvPicPr preferRelativeResize="0"/>
          <p:nvPr/>
        </p:nvPicPr>
        <p:blipFill rotWithShape="1">
          <a:blip r:embed="rId2">
            <a:alphaModFix/>
          </a:blip>
          <a:srcRect b="0" l="0" r="0" t="0"/>
          <a:stretch/>
        </p:blipFill>
        <p:spPr>
          <a:xfrm>
            <a:off x="4225025" y="4405100"/>
            <a:ext cx="687549" cy="238350"/>
          </a:xfrm>
          <a:prstGeom prst="rect">
            <a:avLst/>
          </a:prstGeom>
          <a:noFill/>
          <a:ln>
            <a:noFill/>
          </a:ln>
        </p:spPr>
      </p:pic>
      <p:sp>
        <p:nvSpPr>
          <p:cNvPr id="53" name="Google Shape;53;p8"/>
          <p:cNvSpPr txBox="1"/>
          <p:nvPr>
            <p:ph type="ctrTitle"/>
          </p:nvPr>
        </p:nvSpPr>
        <p:spPr>
          <a:xfrm>
            <a:off x="169450" y="935888"/>
            <a:ext cx="8798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Font typeface="Roboto Light"/>
              <a:buNone/>
              <a:defRPr sz="4800">
                <a:latin typeface="Roboto Light"/>
                <a:ea typeface="Roboto Light"/>
                <a:cs typeface="Roboto Light"/>
                <a:sym typeface="Roboto Light"/>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p:txBody>
      </p:sp>
      <p:sp>
        <p:nvSpPr>
          <p:cNvPr id="54" name="Google Shape;54;p8"/>
          <p:cNvSpPr txBox="1"/>
          <p:nvPr>
            <p:ph idx="1" type="subTitle"/>
          </p:nvPr>
        </p:nvSpPr>
        <p:spPr>
          <a:xfrm>
            <a:off x="169450" y="2805400"/>
            <a:ext cx="8798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a:lnSpc>
                <a:spcPct val="100000"/>
              </a:lnSpc>
              <a:spcBef>
                <a:spcPts val="0"/>
              </a:spcBef>
              <a:spcAft>
                <a:spcPts val="0"/>
              </a:spcAft>
              <a:buSzPts val="3600"/>
              <a:buFont typeface="Roboto Thin"/>
              <a:buNone/>
              <a:defRPr sz="3600">
                <a:latin typeface="Roboto Thin"/>
                <a:ea typeface="Roboto Thin"/>
                <a:cs typeface="Roboto Thin"/>
                <a:sym typeface="Roboto Thin"/>
              </a:defRPr>
            </a:lvl2pPr>
            <a:lvl3pPr lvl="2" algn="ctr">
              <a:lnSpc>
                <a:spcPct val="100000"/>
              </a:lnSpc>
              <a:spcBef>
                <a:spcPts val="0"/>
              </a:spcBef>
              <a:spcAft>
                <a:spcPts val="0"/>
              </a:spcAft>
              <a:buSzPts val="3600"/>
              <a:buFont typeface="Roboto Thin"/>
              <a:buNone/>
              <a:defRPr sz="3600">
                <a:latin typeface="Roboto Thin"/>
                <a:ea typeface="Roboto Thin"/>
                <a:cs typeface="Roboto Thin"/>
                <a:sym typeface="Roboto Thin"/>
              </a:defRPr>
            </a:lvl3pPr>
            <a:lvl4pPr lvl="3" algn="ctr">
              <a:lnSpc>
                <a:spcPct val="100000"/>
              </a:lnSpc>
              <a:spcBef>
                <a:spcPts val="0"/>
              </a:spcBef>
              <a:spcAft>
                <a:spcPts val="0"/>
              </a:spcAft>
              <a:buSzPts val="3600"/>
              <a:buFont typeface="Roboto Thin"/>
              <a:buNone/>
              <a:defRPr sz="3600">
                <a:latin typeface="Roboto Thin"/>
                <a:ea typeface="Roboto Thin"/>
                <a:cs typeface="Roboto Thin"/>
                <a:sym typeface="Roboto Thin"/>
              </a:defRPr>
            </a:lvl4pPr>
            <a:lvl5pPr lvl="4" algn="ctr">
              <a:lnSpc>
                <a:spcPct val="100000"/>
              </a:lnSpc>
              <a:spcBef>
                <a:spcPts val="0"/>
              </a:spcBef>
              <a:spcAft>
                <a:spcPts val="0"/>
              </a:spcAft>
              <a:buSzPts val="3600"/>
              <a:buFont typeface="Roboto Thin"/>
              <a:buNone/>
              <a:defRPr sz="3600">
                <a:latin typeface="Roboto Thin"/>
                <a:ea typeface="Roboto Thin"/>
                <a:cs typeface="Roboto Thin"/>
                <a:sym typeface="Roboto Thin"/>
              </a:defRPr>
            </a:lvl5pPr>
            <a:lvl6pPr lvl="5" algn="ctr">
              <a:lnSpc>
                <a:spcPct val="100000"/>
              </a:lnSpc>
              <a:spcBef>
                <a:spcPts val="0"/>
              </a:spcBef>
              <a:spcAft>
                <a:spcPts val="0"/>
              </a:spcAft>
              <a:buSzPts val="3600"/>
              <a:buFont typeface="Roboto Thin"/>
              <a:buNone/>
              <a:defRPr sz="3600">
                <a:latin typeface="Roboto Thin"/>
                <a:ea typeface="Roboto Thin"/>
                <a:cs typeface="Roboto Thin"/>
                <a:sym typeface="Roboto Thin"/>
              </a:defRPr>
            </a:lvl6pPr>
            <a:lvl7pPr lvl="6" algn="ctr">
              <a:lnSpc>
                <a:spcPct val="100000"/>
              </a:lnSpc>
              <a:spcBef>
                <a:spcPts val="0"/>
              </a:spcBef>
              <a:spcAft>
                <a:spcPts val="0"/>
              </a:spcAft>
              <a:buSzPts val="3600"/>
              <a:buFont typeface="Roboto Thin"/>
              <a:buNone/>
              <a:defRPr sz="3600">
                <a:latin typeface="Roboto Thin"/>
                <a:ea typeface="Roboto Thin"/>
                <a:cs typeface="Roboto Thin"/>
                <a:sym typeface="Roboto Thin"/>
              </a:defRPr>
            </a:lvl7pPr>
            <a:lvl8pPr lvl="7" algn="ctr">
              <a:lnSpc>
                <a:spcPct val="100000"/>
              </a:lnSpc>
              <a:spcBef>
                <a:spcPts val="0"/>
              </a:spcBef>
              <a:spcAft>
                <a:spcPts val="0"/>
              </a:spcAft>
              <a:buSzPts val="3600"/>
              <a:buFont typeface="Roboto Thin"/>
              <a:buNone/>
              <a:defRPr sz="3600">
                <a:latin typeface="Roboto Thin"/>
                <a:ea typeface="Roboto Thin"/>
                <a:cs typeface="Roboto Thin"/>
                <a:sym typeface="Roboto Thin"/>
              </a:defRPr>
            </a:lvl8pPr>
            <a:lvl9pPr lvl="8" algn="ctr">
              <a:lnSpc>
                <a:spcPct val="100000"/>
              </a:lnSpc>
              <a:spcBef>
                <a:spcPts val="0"/>
              </a:spcBef>
              <a:spcAft>
                <a:spcPts val="0"/>
              </a:spcAft>
              <a:buSzPts val="3600"/>
              <a:buFont typeface="Roboto Thin"/>
              <a:buNone/>
              <a:defRPr sz="3600">
                <a:latin typeface="Roboto Thin"/>
                <a:ea typeface="Roboto Thin"/>
                <a:cs typeface="Roboto Thin"/>
                <a:sym typeface="Roboto Thin"/>
              </a:defRPr>
            </a:lvl9pPr>
          </a:lstStyle>
          <a:p/>
        </p:txBody>
      </p:sp>
      <p:pic>
        <p:nvPicPr>
          <p:cNvPr id="55" name="Google Shape;55;p8"/>
          <p:cNvPicPr preferRelativeResize="0"/>
          <p:nvPr/>
        </p:nvPicPr>
        <p:blipFill rotWithShape="1">
          <a:blip r:embed="rId3">
            <a:alphaModFix/>
          </a:blip>
          <a:srcRect b="0" l="0" r="0" t="0"/>
          <a:stretch/>
        </p:blipFill>
        <p:spPr>
          <a:xfrm>
            <a:off x="3814975" y="152854"/>
            <a:ext cx="1369549" cy="135819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6" name="Shape 56"/>
        <p:cNvGrpSpPr/>
        <p:nvPr/>
      </p:nvGrpSpPr>
      <p:grpSpPr>
        <a:xfrm>
          <a:off x="0" y="0"/>
          <a:ext cx="0" cy="0"/>
          <a:chOff x="0" y="0"/>
          <a:chExt cx="0" cy="0"/>
        </a:xfrm>
      </p:grpSpPr>
      <p:sp>
        <p:nvSpPr>
          <p:cNvPr id="57" name="Google Shape;57;p9"/>
          <p:cNvSpPr txBox="1"/>
          <p:nvPr>
            <p:ph type="title"/>
          </p:nvPr>
        </p:nvSpPr>
        <p:spPr>
          <a:xfrm>
            <a:off x="311700" y="19984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Roboto Thin"/>
              <a:buNone/>
              <a:defRPr sz="3600">
                <a:latin typeface="Roboto Thin"/>
                <a:ea typeface="Roboto Thin"/>
                <a:cs typeface="Roboto Thin"/>
                <a:sym typeface="Roboto Thin"/>
              </a:defRPr>
            </a:lvl2pPr>
            <a:lvl3pPr lvl="2" algn="ctr">
              <a:lnSpc>
                <a:spcPct val="100000"/>
              </a:lnSpc>
              <a:spcBef>
                <a:spcPts val="0"/>
              </a:spcBef>
              <a:spcAft>
                <a:spcPts val="0"/>
              </a:spcAft>
              <a:buSzPts val="3600"/>
              <a:buFont typeface="Roboto Thin"/>
              <a:buNone/>
              <a:defRPr sz="3600">
                <a:latin typeface="Roboto Thin"/>
                <a:ea typeface="Roboto Thin"/>
                <a:cs typeface="Roboto Thin"/>
                <a:sym typeface="Roboto Thin"/>
              </a:defRPr>
            </a:lvl3pPr>
            <a:lvl4pPr lvl="3" algn="ctr">
              <a:lnSpc>
                <a:spcPct val="100000"/>
              </a:lnSpc>
              <a:spcBef>
                <a:spcPts val="0"/>
              </a:spcBef>
              <a:spcAft>
                <a:spcPts val="0"/>
              </a:spcAft>
              <a:buSzPts val="3600"/>
              <a:buFont typeface="Roboto Thin"/>
              <a:buNone/>
              <a:defRPr sz="3600">
                <a:latin typeface="Roboto Thin"/>
                <a:ea typeface="Roboto Thin"/>
                <a:cs typeface="Roboto Thin"/>
                <a:sym typeface="Roboto Thin"/>
              </a:defRPr>
            </a:lvl4pPr>
            <a:lvl5pPr lvl="4" algn="ctr">
              <a:lnSpc>
                <a:spcPct val="100000"/>
              </a:lnSpc>
              <a:spcBef>
                <a:spcPts val="0"/>
              </a:spcBef>
              <a:spcAft>
                <a:spcPts val="0"/>
              </a:spcAft>
              <a:buSzPts val="3600"/>
              <a:buFont typeface="Roboto Thin"/>
              <a:buNone/>
              <a:defRPr sz="3600">
                <a:latin typeface="Roboto Thin"/>
                <a:ea typeface="Roboto Thin"/>
                <a:cs typeface="Roboto Thin"/>
                <a:sym typeface="Roboto Thin"/>
              </a:defRPr>
            </a:lvl5pPr>
            <a:lvl6pPr lvl="5" algn="ctr">
              <a:lnSpc>
                <a:spcPct val="100000"/>
              </a:lnSpc>
              <a:spcBef>
                <a:spcPts val="0"/>
              </a:spcBef>
              <a:spcAft>
                <a:spcPts val="0"/>
              </a:spcAft>
              <a:buSzPts val="3600"/>
              <a:buFont typeface="Roboto Thin"/>
              <a:buNone/>
              <a:defRPr sz="3600">
                <a:latin typeface="Roboto Thin"/>
                <a:ea typeface="Roboto Thin"/>
                <a:cs typeface="Roboto Thin"/>
                <a:sym typeface="Roboto Thin"/>
              </a:defRPr>
            </a:lvl6pPr>
            <a:lvl7pPr lvl="6" algn="ctr">
              <a:lnSpc>
                <a:spcPct val="100000"/>
              </a:lnSpc>
              <a:spcBef>
                <a:spcPts val="0"/>
              </a:spcBef>
              <a:spcAft>
                <a:spcPts val="0"/>
              </a:spcAft>
              <a:buSzPts val="3600"/>
              <a:buFont typeface="Roboto Thin"/>
              <a:buNone/>
              <a:defRPr sz="3600">
                <a:latin typeface="Roboto Thin"/>
                <a:ea typeface="Roboto Thin"/>
                <a:cs typeface="Roboto Thin"/>
                <a:sym typeface="Roboto Thin"/>
              </a:defRPr>
            </a:lvl7pPr>
            <a:lvl8pPr lvl="7" algn="ctr">
              <a:lnSpc>
                <a:spcPct val="100000"/>
              </a:lnSpc>
              <a:spcBef>
                <a:spcPts val="0"/>
              </a:spcBef>
              <a:spcAft>
                <a:spcPts val="0"/>
              </a:spcAft>
              <a:buSzPts val="3600"/>
              <a:buFont typeface="Roboto Thin"/>
              <a:buNone/>
              <a:defRPr sz="3600">
                <a:latin typeface="Roboto Thin"/>
                <a:ea typeface="Roboto Thin"/>
                <a:cs typeface="Roboto Thin"/>
                <a:sym typeface="Roboto Thin"/>
              </a:defRPr>
            </a:lvl8pPr>
            <a:lvl9pPr lvl="8" algn="ctr">
              <a:lnSpc>
                <a:spcPct val="100000"/>
              </a:lnSpc>
              <a:spcBef>
                <a:spcPts val="0"/>
              </a:spcBef>
              <a:spcAft>
                <a:spcPts val="0"/>
              </a:spcAft>
              <a:buSzPts val="3600"/>
              <a:buFont typeface="Roboto Thin"/>
              <a:buNone/>
              <a:defRPr sz="3600">
                <a:latin typeface="Roboto Thin"/>
                <a:ea typeface="Roboto Thin"/>
                <a:cs typeface="Roboto Thin"/>
                <a:sym typeface="Roboto Thin"/>
              </a:defRPr>
            </a:lvl9pPr>
          </a:lstStyle>
          <a:p/>
        </p:txBody>
      </p:sp>
      <p:pic>
        <p:nvPicPr>
          <p:cNvPr id="58" name="Google Shape;58;p9"/>
          <p:cNvPicPr preferRelativeResize="0"/>
          <p:nvPr/>
        </p:nvPicPr>
        <p:blipFill rotWithShape="1">
          <a:blip r:embed="rId2">
            <a:alphaModFix/>
          </a:blip>
          <a:srcRect b="0" l="0" r="0" t="0"/>
          <a:stretch/>
        </p:blipFill>
        <p:spPr>
          <a:xfrm>
            <a:off x="7630096" y="4777996"/>
            <a:ext cx="1349625" cy="365500"/>
          </a:xfrm>
          <a:prstGeom prst="rect">
            <a:avLst/>
          </a:prstGeom>
          <a:noFill/>
          <a:ln>
            <a:noFill/>
          </a:ln>
        </p:spPr>
      </p:pic>
      <p:cxnSp>
        <p:nvCxnSpPr>
          <p:cNvPr id="59" name="Google Shape;59;p9"/>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60" name="Google Shape;60;p9"/>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61" name="Google Shape;61;p9"/>
          <p:cNvPicPr preferRelativeResize="0"/>
          <p:nvPr/>
        </p:nvPicPr>
        <p:blipFill rotWithShape="1">
          <a:blip r:embed="rId3">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with side images - dark logo">
  <p:cSld name="TITLE_AND_BODY_1">
    <p:bg>
      <p:bgPr>
        <a:solidFill>
          <a:srgbClr val="999999"/>
        </a:solidFill>
      </p:bgPr>
    </p:bg>
    <p:spTree>
      <p:nvGrpSpPr>
        <p:cNvPr id="62"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b="0" l="0" r="29719" t="0"/>
          <a:stretch/>
        </p:blipFill>
        <p:spPr>
          <a:xfrm>
            <a:off x="0" y="0"/>
            <a:ext cx="6426226" cy="5143500"/>
          </a:xfrm>
          <a:prstGeom prst="rect">
            <a:avLst/>
          </a:prstGeom>
          <a:noFill/>
          <a:ln>
            <a:noFill/>
          </a:ln>
        </p:spPr>
      </p:pic>
      <p:sp>
        <p:nvSpPr>
          <p:cNvPr id="64" name="Google Shape;64;p10"/>
          <p:cNvSpPr txBox="1"/>
          <p:nvPr>
            <p:ph type="title"/>
          </p:nvPr>
        </p:nvSpPr>
        <p:spPr>
          <a:xfrm>
            <a:off x="311700" y="289650"/>
            <a:ext cx="4504800" cy="8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0"/>
          <p:cNvSpPr txBox="1"/>
          <p:nvPr>
            <p:ph idx="1" type="body"/>
          </p:nvPr>
        </p:nvSpPr>
        <p:spPr>
          <a:xfrm>
            <a:off x="311700" y="1152475"/>
            <a:ext cx="38790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04800" lvl="4" marL="2286000" algn="l">
              <a:lnSpc>
                <a:spcPct val="100000"/>
              </a:lnSpc>
              <a:spcBef>
                <a:spcPts val="1600"/>
              </a:spcBef>
              <a:spcAft>
                <a:spcPts val="0"/>
              </a:spcAft>
              <a:buSzPts val="1200"/>
              <a:buChar char="●"/>
              <a:defRPr/>
            </a:lvl5pPr>
            <a:lvl6pPr indent="-304800" lvl="5" marL="2743200" algn="l">
              <a:lnSpc>
                <a:spcPct val="100000"/>
              </a:lnSpc>
              <a:spcBef>
                <a:spcPts val="1600"/>
              </a:spcBef>
              <a:spcAft>
                <a:spcPts val="0"/>
              </a:spcAft>
              <a:buSzPts val="1200"/>
              <a:buChar char="●"/>
              <a:defRPr/>
            </a:lvl6pPr>
            <a:lvl7pPr indent="-292100" lvl="6" marL="3200400" algn="l">
              <a:lnSpc>
                <a:spcPct val="100000"/>
              </a:lnSpc>
              <a:spcBef>
                <a:spcPts val="1600"/>
              </a:spcBef>
              <a:spcAft>
                <a:spcPts val="0"/>
              </a:spcAft>
              <a:buSzPts val="1000"/>
              <a:buChar char="●"/>
              <a:defRPr/>
            </a:lvl7pPr>
            <a:lvl8pPr indent="-292100" lvl="7" marL="3657600" algn="l">
              <a:lnSpc>
                <a:spcPct val="100000"/>
              </a:lnSpc>
              <a:spcBef>
                <a:spcPts val="1600"/>
              </a:spcBef>
              <a:spcAft>
                <a:spcPts val="0"/>
              </a:spcAft>
              <a:buSzPts val="1000"/>
              <a:buChar char="●"/>
              <a:defRPr/>
            </a:lvl8pPr>
            <a:lvl9pPr indent="-292100" lvl="8" marL="4114800" algn="l">
              <a:lnSpc>
                <a:spcPct val="100000"/>
              </a:lnSpc>
              <a:spcBef>
                <a:spcPts val="1600"/>
              </a:spcBef>
              <a:spcAft>
                <a:spcPts val="1600"/>
              </a:spcAft>
              <a:buSzPts val="1000"/>
              <a:buChar char="●"/>
              <a:defRPr/>
            </a:lvl9pPr>
          </a:lstStyle>
          <a:p/>
        </p:txBody>
      </p:sp>
      <p:sp>
        <p:nvSpPr>
          <p:cNvPr id="66" name="Google Shape;66;p10"/>
          <p:cNvSpPr txBox="1"/>
          <p:nvPr>
            <p:ph idx="2" type="subTitle"/>
          </p:nvPr>
        </p:nvSpPr>
        <p:spPr>
          <a:xfrm>
            <a:off x="5637675" y="4536150"/>
            <a:ext cx="3310800" cy="20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7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000"/>
              <a:buNone/>
              <a:defRPr/>
            </a:lvl7pPr>
            <a:lvl8pPr lvl="7" algn="l">
              <a:lnSpc>
                <a:spcPct val="100000"/>
              </a:lnSpc>
              <a:spcBef>
                <a:spcPts val="1600"/>
              </a:spcBef>
              <a:spcAft>
                <a:spcPts val="0"/>
              </a:spcAft>
              <a:buSzPts val="1000"/>
              <a:buNone/>
              <a:defRPr/>
            </a:lvl8pPr>
            <a:lvl9pPr lvl="8" algn="l">
              <a:lnSpc>
                <a:spcPct val="100000"/>
              </a:lnSpc>
              <a:spcBef>
                <a:spcPts val="1600"/>
              </a:spcBef>
              <a:spcAft>
                <a:spcPts val="1600"/>
              </a:spcAft>
              <a:buSzPts val="1000"/>
              <a:buNone/>
              <a:defRPr/>
            </a:lvl9pPr>
          </a:lstStyle>
          <a:p/>
        </p:txBody>
      </p:sp>
      <p:pic>
        <p:nvPicPr>
          <p:cNvPr id="67" name="Google Shape;67;p10"/>
          <p:cNvPicPr preferRelativeResize="0"/>
          <p:nvPr/>
        </p:nvPicPr>
        <p:blipFill rotWithShape="1">
          <a:blip r:embed="rId3">
            <a:alphaModFix/>
          </a:blip>
          <a:srcRect b="0" l="0" r="0" t="0"/>
          <a:stretch/>
        </p:blipFill>
        <p:spPr>
          <a:xfrm>
            <a:off x="7630096" y="4777996"/>
            <a:ext cx="1349625" cy="365500"/>
          </a:xfrm>
          <a:prstGeom prst="rect">
            <a:avLst/>
          </a:prstGeom>
          <a:noFill/>
          <a:ln>
            <a:noFill/>
          </a:ln>
        </p:spPr>
      </p:pic>
      <p:cxnSp>
        <p:nvCxnSpPr>
          <p:cNvPr id="68" name="Google Shape;68;p10"/>
          <p:cNvCxnSpPr/>
          <p:nvPr/>
        </p:nvCxnSpPr>
        <p:spPr>
          <a:xfrm>
            <a:off x="161525" y="4778000"/>
            <a:ext cx="8818200" cy="0"/>
          </a:xfrm>
          <a:prstGeom prst="straightConnector1">
            <a:avLst/>
          </a:prstGeom>
          <a:noFill/>
          <a:ln cap="flat" cmpd="sng" w="9525">
            <a:solidFill>
              <a:srgbClr val="595959"/>
            </a:solidFill>
            <a:prstDash val="solid"/>
            <a:round/>
            <a:headEnd len="sm" w="sm" type="none"/>
            <a:tailEnd len="sm" w="sm" type="none"/>
          </a:ln>
        </p:spPr>
      </p:cxnSp>
      <p:sp>
        <p:nvSpPr>
          <p:cNvPr id="69" name="Google Shape;69;p10"/>
          <p:cNvSpPr txBox="1"/>
          <p:nvPr/>
        </p:nvSpPr>
        <p:spPr>
          <a:xfrm>
            <a:off x="268087" y="4773425"/>
            <a:ext cx="33696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#UE4 | @UNREALENGINE</a:t>
            </a:r>
            <a:endParaRPr b="0" i="0" sz="800" u="none" cap="none" strike="noStrike">
              <a:solidFill>
                <a:srgbClr val="FFFFFF"/>
              </a:solidFill>
              <a:latin typeface="Roboto"/>
              <a:ea typeface="Roboto"/>
              <a:cs typeface="Roboto"/>
              <a:sym typeface="Roboto"/>
            </a:endParaRPr>
          </a:p>
        </p:txBody>
      </p:sp>
      <p:pic>
        <p:nvPicPr>
          <p:cNvPr id="70" name="Google Shape;70;p10"/>
          <p:cNvPicPr preferRelativeResize="0"/>
          <p:nvPr/>
        </p:nvPicPr>
        <p:blipFill rotWithShape="1">
          <a:blip r:embed="rId4">
            <a:alphaModFix/>
          </a:blip>
          <a:srcRect b="0" l="0" r="0" t="0"/>
          <a:stretch/>
        </p:blipFill>
        <p:spPr>
          <a:xfrm>
            <a:off x="161525" y="4878552"/>
            <a:ext cx="150175" cy="150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89650"/>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600"/>
              <a:buFont typeface="Roboto Thin"/>
              <a:buNone/>
              <a:defRPr b="0" i="0" sz="3600" u="none" cap="none" strike="noStrike">
                <a:solidFill>
                  <a:srgbClr val="FFFFFF"/>
                </a:solidFill>
                <a:latin typeface="Roboto Thin"/>
                <a:ea typeface="Roboto Thin"/>
                <a:cs typeface="Roboto Thin"/>
                <a:sym typeface="Roboto Thin"/>
              </a:defRPr>
            </a:lvl1pPr>
            <a:lvl2pPr lvl="1"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2pPr>
            <a:lvl3pPr lvl="2"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3pPr>
            <a:lvl4pPr lvl="3"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4pPr>
            <a:lvl5pPr lvl="4"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5pPr>
            <a:lvl6pPr lvl="5"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6pPr>
            <a:lvl7pPr lvl="6"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7pPr>
            <a:lvl8pPr lvl="7"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8pPr>
            <a:lvl9pPr lvl="8" marR="0" rtl="0" algn="l">
              <a:lnSpc>
                <a:spcPct val="100000"/>
              </a:lnSpc>
              <a:spcBef>
                <a:spcPts val="0"/>
              </a:spcBef>
              <a:spcAft>
                <a:spcPts val="0"/>
              </a:spcAft>
              <a:buClr>
                <a:srgbClr val="FFFFFF"/>
              </a:buClr>
              <a:buSzPts val="2800"/>
              <a:buFont typeface="Roboto Light"/>
              <a:buNone/>
              <a:defRPr b="0" i="0" sz="2800" u="none" cap="none" strike="noStrike">
                <a:solidFill>
                  <a:srgbClr val="FFFFFF"/>
                </a:solidFill>
                <a:latin typeface="Roboto Light"/>
                <a:ea typeface="Roboto Light"/>
                <a:cs typeface="Roboto Light"/>
                <a:sym typeface="Robot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FFFFFF"/>
              </a:buClr>
              <a:buSzPts val="1800"/>
              <a:buFont typeface="Roboto Light"/>
              <a:buChar char="●"/>
              <a:defRPr b="0" i="0" sz="1800" u="none" cap="none" strike="noStrike">
                <a:solidFill>
                  <a:srgbClr val="FFFFFF"/>
                </a:solidFill>
                <a:latin typeface="Roboto Light"/>
                <a:ea typeface="Roboto Light"/>
                <a:cs typeface="Roboto Light"/>
                <a:sym typeface="Roboto Light"/>
              </a:defRPr>
            </a:lvl1pPr>
            <a:lvl2pPr indent="-317500" lvl="1" marL="914400" marR="0" rtl="0" algn="l">
              <a:lnSpc>
                <a:spcPct val="100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17500" lvl="2" marL="1371600" marR="0" rtl="0" algn="l">
              <a:lnSpc>
                <a:spcPct val="100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3pPr>
            <a:lvl4pPr indent="-317500" lvl="3" marL="1828800" marR="0" rtl="0" algn="l">
              <a:lnSpc>
                <a:spcPct val="100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4pPr>
            <a:lvl5pPr indent="-304800" lvl="4" marL="2286000" marR="0" rtl="0" algn="l">
              <a:lnSpc>
                <a:spcPct val="100000"/>
              </a:lnSpc>
              <a:spcBef>
                <a:spcPts val="16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5pPr>
            <a:lvl6pPr indent="-304800" lvl="5" marL="2743200" marR="0" rtl="0" algn="l">
              <a:lnSpc>
                <a:spcPct val="100000"/>
              </a:lnSpc>
              <a:spcBef>
                <a:spcPts val="16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6pPr>
            <a:lvl7pPr indent="-292100" lvl="6" marL="3200400" marR="0" rtl="0" algn="l">
              <a:lnSpc>
                <a:spcPct val="100000"/>
              </a:lnSpc>
              <a:spcBef>
                <a:spcPts val="1600"/>
              </a:spcBef>
              <a:spcAft>
                <a:spcPts val="0"/>
              </a:spcAft>
              <a:buClr>
                <a:srgbClr val="FFFFFF"/>
              </a:buClr>
              <a:buSzPts val="1000"/>
              <a:buFont typeface="Roboto Light"/>
              <a:buChar char="●"/>
              <a:defRPr b="0" i="0" sz="1000" u="none" cap="none" strike="noStrike">
                <a:solidFill>
                  <a:srgbClr val="FFFFFF"/>
                </a:solidFill>
                <a:latin typeface="Roboto Light"/>
                <a:ea typeface="Roboto Light"/>
                <a:cs typeface="Roboto Light"/>
                <a:sym typeface="Roboto Light"/>
              </a:defRPr>
            </a:lvl7pPr>
            <a:lvl8pPr indent="-292100" lvl="7" marL="3657600" marR="0" rtl="0" algn="l">
              <a:lnSpc>
                <a:spcPct val="100000"/>
              </a:lnSpc>
              <a:spcBef>
                <a:spcPts val="1600"/>
              </a:spcBef>
              <a:spcAft>
                <a:spcPts val="0"/>
              </a:spcAft>
              <a:buClr>
                <a:srgbClr val="FFFFFF"/>
              </a:buClr>
              <a:buSzPts val="1000"/>
              <a:buFont typeface="Roboto Light"/>
              <a:buChar char="●"/>
              <a:defRPr b="0" i="0" sz="1000" u="none" cap="none" strike="noStrike">
                <a:solidFill>
                  <a:srgbClr val="FFFFFF"/>
                </a:solidFill>
                <a:latin typeface="Roboto Light"/>
                <a:ea typeface="Roboto Light"/>
                <a:cs typeface="Roboto Light"/>
                <a:sym typeface="Roboto Light"/>
              </a:defRPr>
            </a:lvl8pPr>
            <a:lvl9pPr indent="-292100" lvl="8" marL="4114800" marR="0" rtl="0" algn="l">
              <a:lnSpc>
                <a:spcPct val="100000"/>
              </a:lnSpc>
              <a:spcBef>
                <a:spcPts val="1600"/>
              </a:spcBef>
              <a:spcAft>
                <a:spcPts val="1600"/>
              </a:spcAft>
              <a:buClr>
                <a:srgbClr val="FFFFFF"/>
              </a:buClr>
              <a:buSzPts val="1000"/>
              <a:buFont typeface="Roboto Light"/>
              <a:buChar char="●"/>
              <a:defRPr b="0" i="0" sz="1000" u="none" cap="none" strike="noStrike">
                <a:solidFill>
                  <a:srgbClr val="FFFFFF"/>
                </a:solidFill>
                <a:latin typeface="Roboto Light"/>
                <a:ea typeface="Roboto Light"/>
                <a:cs typeface="Roboto Light"/>
                <a:sym typeface="Roboto Light"/>
              </a:defRPr>
            </a:lvl9pPr>
          </a:lstStyle>
          <a:p/>
        </p:txBody>
      </p:sp>
      <p:sp>
        <p:nvSpPr>
          <p:cNvPr id="8" name="Google Shape;8;p1"/>
          <p:cNvSpPr txBox="1"/>
          <p:nvPr/>
        </p:nvSpPr>
        <p:spPr>
          <a:xfrm>
            <a:off x="6150800" y="44250"/>
            <a:ext cx="2876400" cy="33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Light"/>
                <a:ea typeface="Roboto Light"/>
                <a:cs typeface="Roboto Light"/>
                <a:sym typeface="Roboto Light"/>
              </a:rPr>
              <a:t>DO NOT SHARE PUBLICLY YET</a:t>
            </a:r>
            <a:endParaRPr>
              <a:latin typeface="Roboto Light"/>
              <a:ea typeface="Roboto Light"/>
              <a:cs typeface="Roboto Light"/>
              <a:sym typeface="Roboto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3.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8.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9.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2.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8.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advances.realtimerendering.com/s2012/Epic/The%20Technology%20Behind%20the%20Elemental%20Demo%2016x9.pptx" TargetMode="External"/><Relationship Id="rId4" Type="http://schemas.openxmlformats.org/officeDocument/2006/relationships/hyperlink" Target="https://www.ea.com/frostbite/news/framegraph-extensible-rendering-architecture-in-frostbite" TargetMode="External"/><Relationship Id="rId5" Type="http://schemas.openxmlformats.org/officeDocument/2006/relationships/hyperlink" Target="https://www.wihlidal.com/blog/graphics/2018-11-30-halcyon-architectur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ctrTitle"/>
          </p:nvPr>
        </p:nvSpPr>
        <p:spPr>
          <a:xfrm>
            <a:off x="172650" y="1977895"/>
            <a:ext cx="8798700" cy="1128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4800"/>
              <a:buNone/>
            </a:pPr>
            <a:r>
              <a:rPr lang="en">
                <a:solidFill>
                  <a:schemeClr val="lt1"/>
                </a:solidFill>
              </a:rPr>
              <a:t>RDG 101</a:t>
            </a:r>
            <a:endParaRPr sz="3600"/>
          </a:p>
          <a:p>
            <a:pPr indent="0" lvl="0" marL="0" rtl="0" algn="ctr">
              <a:lnSpc>
                <a:spcPct val="100000"/>
              </a:lnSpc>
              <a:spcBef>
                <a:spcPts val="0"/>
              </a:spcBef>
              <a:spcAft>
                <a:spcPts val="0"/>
              </a:spcAft>
              <a:buSzPts val="4800"/>
              <a:buNone/>
            </a:pPr>
            <a:r>
              <a:rPr lang="en" sz="1800"/>
              <a:t>A </a:t>
            </a:r>
            <a:r>
              <a:rPr lang="en" sz="1800"/>
              <a:t>Crash Course</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849584" y="1034600"/>
            <a:ext cx="7559934" cy="3318600"/>
          </a:xfrm>
          <a:prstGeom prst="rect">
            <a:avLst/>
          </a:prstGeom>
          <a:noFill/>
          <a:ln>
            <a:noFill/>
          </a:ln>
        </p:spPr>
      </p:pic>
      <p:sp>
        <p:nvSpPr>
          <p:cNvPr id="215" name="Google Shape;215;p3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0.05: Sort Members to Minimize Padding</a:t>
            </a:r>
            <a:endParaRPr>
              <a:solidFill>
                <a:schemeClr val="lt1"/>
              </a:solidFill>
            </a:endParaRPr>
          </a:p>
        </p:txBody>
      </p:sp>
      <p:sp>
        <p:nvSpPr>
          <p:cNvPr id="216" name="Google Shape;216;p30"/>
          <p:cNvSpPr/>
          <p:nvPr/>
        </p:nvSpPr>
        <p:spPr>
          <a:xfrm rot="-5400000">
            <a:off x="669150" y="1683475"/>
            <a:ext cx="686700" cy="331800"/>
          </a:xfrm>
          <a:prstGeom prst="curvedDownArrow">
            <a:avLst>
              <a:gd fmla="val 25000" name="adj1"/>
              <a:gd fmla="val 50000" name="adj2"/>
              <a:gd fmla="val 25000" name="adj3"/>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0.06: Example of Tightly Packed Structure</a:t>
            </a:r>
            <a:endParaRPr>
              <a:solidFill>
                <a:schemeClr val="lt1"/>
              </a:solidFill>
            </a:endParaRPr>
          </a:p>
        </p:txBody>
      </p:sp>
      <p:pic>
        <p:nvPicPr>
          <p:cNvPr id="222" name="Google Shape;222;p31"/>
          <p:cNvPicPr preferRelativeResize="0"/>
          <p:nvPr/>
        </p:nvPicPr>
        <p:blipFill>
          <a:blip r:embed="rId3">
            <a:alphaModFix/>
          </a:blip>
          <a:stretch>
            <a:fillRect/>
          </a:stretch>
        </p:blipFill>
        <p:spPr>
          <a:xfrm>
            <a:off x="1240712" y="956450"/>
            <a:ext cx="6662575" cy="369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2"/>
          <p:cNvPicPr preferRelativeResize="0"/>
          <p:nvPr/>
        </p:nvPicPr>
        <p:blipFill>
          <a:blip r:embed="rId3">
            <a:alphaModFix/>
          </a:blip>
          <a:stretch>
            <a:fillRect/>
          </a:stretch>
        </p:blipFill>
        <p:spPr>
          <a:xfrm>
            <a:off x="662475" y="1776200"/>
            <a:ext cx="4491902" cy="815975"/>
          </a:xfrm>
          <a:prstGeom prst="rect">
            <a:avLst/>
          </a:prstGeom>
          <a:noFill/>
          <a:ln>
            <a:noFill/>
          </a:ln>
        </p:spPr>
      </p:pic>
      <p:sp>
        <p:nvSpPr>
          <p:cNvPr id="228" name="Google Shape;228;p3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0.07: No Need to Manually Pack Floats</a:t>
            </a:r>
            <a:endParaRPr/>
          </a:p>
        </p:txBody>
      </p:sp>
      <p:sp>
        <p:nvSpPr>
          <p:cNvPr id="229" name="Google Shape;229;p32"/>
          <p:cNvSpPr/>
          <p:nvPr/>
        </p:nvSpPr>
        <p:spPr>
          <a:xfrm rot="-2701169">
            <a:off x="1134657" y="1557068"/>
            <a:ext cx="623880" cy="598212"/>
          </a:xfrm>
          <a:prstGeom prst="plus">
            <a:avLst>
              <a:gd fmla="val 3752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2"/>
          <p:cNvPicPr preferRelativeResize="0"/>
          <p:nvPr/>
        </p:nvPicPr>
        <p:blipFill>
          <a:blip r:embed="rId4">
            <a:alphaModFix/>
          </a:blip>
          <a:stretch>
            <a:fillRect/>
          </a:stretch>
        </p:blipFill>
        <p:spPr>
          <a:xfrm>
            <a:off x="662477" y="3689350"/>
            <a:ext cx="6657975" cy="333375"/>
          </a:xfrm>
          <a:prstGeom prst="rect">
            <a:avLst/>
          </a:prstGeom>
          <a:noFill/>
          <a:ln>
            <a:noFill/>
          </a:ln>
        </p:spPr>
      </p:pic>
      <p:sp>
        <p:nvSpPr>
          <p:cNvPr id="231" name="Google Shape;231;p32"/>
          <p:cNvSpPr/>
          <p:nvPr/>
        </p:nvSpPr>
        <p:spPr>
          <a:xfrm rot="-1582343">
            <a:off x="4473491" y="2228457"/>
            <a:ext cx="518681" cy="262158"/>
          </a:xfrm>
          <a:prstGeom prst="corner">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rot="-1582343">
            <a:off x="7292891" y="3659007"/>
            <a:ext cx="518681" cy="262158"/>
          </a:xfrm>
          <a:prstGeom prst="corner">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0.08: First Shader Class</a:t>
            </a:r>
            <a:endParaRPr/>
          </a:p>
        </p:txBody>
      </p:sp>
      <p:pic>
        <p:nvPicPr>
          <p:cNvPr id="238" name="Google Shape;238;p33"/>
          <p:cNvPicPr preferRelativeResize="0"/>
          <p:nvPr/>
        </p:nvPicPr>
        <p:blipFill>
          <a:blip r:embed="rId3">
            <a:alphaModFix/>
          </a:blip>
          <a:stretch>
            <a:fillRect/>
          </a:stretch>
        </p:blipFill>
        <p:spPr>
          <a:xfrm>
            <a:off x="773950" y="1335412"/>
            <a:ext cx="7596101" cy="2472675"/>
          </a:xfrm>
          <a:prstGeom prst="rect">
            <a:avLst/>
          </a:prstGeom>
          <a:noFill/>
          <a:ln>
            <a:noFill/>
          </a:ln>
        </p:spPr>
      </p:pic>
      <p:sp>
        <p:nvSpPr>
          <p:cNvPr id="239" name="Google Shape;239;p33"/>
          <p:cNvSpPr/>
          <p:nvPr/>
        </p:nvSpPr>
        <p:spPr>
          <a:xfrm>
            <a:off x="960125" y="1849450"/>
            <a:ext cx="4410300" cy="192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960125" y="3421500"/>
            <a:ext cx="3171000" cy="192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0.09: Inlining the Struct Definition</a:t>
            </a:r>
            <a:endParaRPr/>
          </a:p>
        </p:txBody>
      </p:sp>
      <p:pic>
        <p:nvPicPr>
          <p:cNvPr id="246" name="Google Shape;246;p34"/>
          <p:cNvPicPr preferRelativeResize="0"/>
          <p:nvPr/>
        </p:nvPicPr>
        <p:blipFill>
          <a:blip r:embed="rId3">
            <a:alphaModFix/>
          </a:blip>
          <a:stretch>
            <a:fillRect/>
          </a:stretch>
        </p:blipFill>
        <p:spPr>
          <a:xfrm>
            <a:off x="1407762" y="1155500"/>
            <a:ext cx="6328476" cy="3380649"/>
          </a:xfrm>
          <a:prstGeom prst="rect">
            <a:avLst/>
          </a:prstGeom>
          <a:noFill/>
          <a:ln>
            <a:noFill/>
          </a:ln>
        </p:spPr>
      </p:pic>
      <p:sp>
        <p:nvSpPr>
          <p:cNvPr id="247" name="Google Shape;247;p34"/>
          <p:cNvSpPr/>
          <p:nvPr/>
        </p:nvSpPr>
        <p:spPr>
          <a:xfrm>
            <a:off x="1613100" y="2388350"/>
            <a:ext cx="3820200" cy="20163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1575625" y="1529350"/>
            <a:ext cx="3511200" cy="192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5"/>
          <p:cNvPicPr preferRelativeResize="0"/>
          <p:nvPr/>
        </p:nvPicPr>
        <p:blipFill>
          <a:blip r:embed="rId3">
            <a:alphaModFix/>
          </a:blip>
          <a:stretch>
            <a:fillRect/>
          </a:stretch>
        </p:blipFill>
        <p:spPr>
          <a:xfrm>
            <a:off x="756626" y="1283713"/>
            <a:ext cx="7549447" cy="2786625"/>
          </a:xfrm>
          <a:prstGeom prst="rect">
            <a:avLst/>
          </a:prstGeom>
          <a:noFill/>
          <a:ln>
            <a:noFill/>
          </a:ln>
        </p:spPr>
      </p:pic>
      <p:sp>
        <p:nvSpPr>
          <p:cNvPr id="254" name="Google Shape;254;p3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0.10: Assigning Parameters</a:t>
            </a:r>
            <a:endParaRPr/>
          </a:p>
        </p:txBody>
      </p:sp>
      <p:sp>
        <p:nvSpPr>
          <p:cNvPr id="255" name="Google Shape;255;p35"/>
          <p:cNvSpPr/>
          <p:nvPr/>
        </p:nvSpPr>
        <p:spPr>
          <a:xfrm>
            <a:off x="581925" y="1593425"/>
            <a:ext cx="5475300" cy="867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756626" y="1283713"/>
            <a:ext cx="7549447" cy="2786625"/>
          </a:xfrm>
          <a:prstGeom prst="rect">
            <a:avLst/>
          </a:prstGeom>
          <a:noFill/>
          <a:ln>
            <a:noFill/>
          </a:ln>
        </p:spPr>
      </p:pic>
      <p:sp>
        <p:nvSpPr>
          <p:cNvPr id="261" name="Google Shape;261;p3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0.11: Submitting Parameters</a:t>
            </a:r>
            <a:endParaRPr/>
          </a:p>
        </p:txBody>
      </p:sp>
      <p:sp>
        <p:nvSpPr>
          <p:cNvPr id="262" name="Google Shape;262;p36"/>
          <p:cNvSpPr/>
          <p:nvPr/>
        </p:nvSpPr>
        <p:spPr>
          <a:xfrm>
            <a:off x="657575" y="3059675"/>
            <a:ext cx="7791000" cy="3141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0.12: Defining a Uniform Buffer</a:t>
            </a:r>
            <a:endParaRPr/>
          </a:p>
        </p:txBody>
      </p:sp>
      <p:pic>
        <p:nvPicPr>
          <p:cNvPr id="268" name="Google Shape;268;p37"/>
          <p:cNvPicPr preferRelativeResize="0"/>
          <p:nvPr/>
        </p:nvPicPr>
        <p:blipFill>
          <a:blip r:embed="rId3">
            <a:alphaModFix/>
          </a:blip>
          <a:stretch>
            <a:fillRect/>
          </a:stretch>
        </p:blipFill>
        <p:spPr>
          <a:xfrm>
            <a:off x="1299109" y="1146175"/>
            <a:ext cx="6482532" cy="3216850"/>
          </a:xfrm>
          <a:prstGeom prst="rect">
            <a:avLst/>
          </a:prstGeom>
          <a:noFill/>
          <a:ln>
            <a:noFill/>
          </a:ln>
        </p:spPr>
      </p:pic>
      <p:sp>
        <p:nvSpPr>
          <p:cNvPr id="269" name="Google Shape;269;p37"/>
          <p:cNvSpPr/>
          <p:nvPr/>
        </p:nvSpPr>
        <p:spPr>
          <a:xfrm>
            <a:off x="1099775" y="1058575"/>
            <a:ext cx="6953100" cy="3141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7"/>
          <p:cNvPicPr preferRelativeResize="0"/>
          <p:nvPr/>
        </p:nvPicPr>
        <p:blipFill>
          <a:blip r:embed="rId4">
            <a:alphaModFix/>
          </a:blip>
          <a:stretch>
            <a:fillRect/>
          </a:stretch>
        </p:blipFill>
        <p:spPr>
          <a:xfrm>
            <a:off x="1099776" y="4436791"/>
            <a:ext cx="6953100" cy="2377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0.13: Uniform Buffer Code Generation</a:t>
            </a:r>
            <a:endParaRPr/>
          </a:p>
        </p:txBody>
      </p:sp>
      <p:pic>
        <p:nvPicPr>
          <p:cNvPr id="276" name="Google Shape;276;p38"/>
          <p:cNvPicPr preferRelativeResize="0"/>
          <p:nvPr/>
        </p:nvPicPr>
        <p:blipFill>
          <a:blip r:embed="rId3">
            <a:alphaModFix/>
          </a:blip>
          <a:stretch>
            <a:fillRect/>
          </a:stretch>
        </p:blipFill>
        <p:spPr>
          <a:xfrm>
            <a:off x="669200" y="2000375"/>
            <a:ext cx="7805599" cy="485550"/>
          </a:xfrm>
          <a:prstGeom prst="rect">
            <a:avLst/>
          </a:prstGeom>
          <a:noFill/>
          <a:ln>
            <a:noFill/>
          </a:ln>
        </p:spPr>
      </p:pic>
      <p:sp>
        <p:nvSpPr>
          <p:cNvPr id="277" name="Google Shape;277;p38"/>
          <p:cNvSpPr txBox="1"/>
          <p:nvPr/>
        </p:nvSpPr>
        <p:spPr>
          <a:xfrm>
            <a:off x="669200" y="1545575"/>
            <a:ext cx="59871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Common.ush already include the generated shader code</a:t>
            </a:r>
            <a:endParaRPr>
              <a:solidFill>
                <a:srgbClr val="FFFFFF"/>
              </a:solidFill>
              <a:latin typeface="Roboto Light"/>
              <a:ea typeface="Roboto Light"/>
              <a:cs typeface="Roboto Light"/>
              <a:sym typeface="Roboto Light"/>
            </a:endParaRPr>
          </a:p>
        </p:txBody>
      </p:sp>
      <p:sp>
        <p:nvSpPr>
          <p:cNvPr id="278" name="Google Shape;278;p38"/>
          <p:cNvSpPr txBox="1"/>
          <p:nvPr/>
        </p:nvSpPr>
        <p:spPr>
          <a:xfrm>
            <a:off x="669200" y="3962525"/>
            <a:ext cx="5987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Long term, shouldn’t have a syntax difference in HLSL between shader parameters and uniform buffer.</a:t>
            </a:r>
            <a:endParaRPr>
              <a:solidFill>
                <a:srgbClr val="FFFFFF"/>
              </a:solidFill>
              <a:latin typeface="Roboto Light"/>
              <a:ea typeface="Roboto Light"/>
              <a:cs typeface="Roboto Light"/>
              <a:sym typeface="Roboto Light"/>
            </a:endParaRPr>
          </a:p>
        </p:txBody>
      </p:sp>
      <p:pic>
        <p:nvPicPr>
          <p:cNvPr id="279" name="Google Shape;279;p38"/>
          <p:cNvPicPr preferRelativeResize="0"/>
          <p:nvPr/>
        </p:nvPicPr>
        <p:blipFill>
          <a:blip r:embed="rId4">
            <a:alphaModFix/>
          </a:blip>
          <a:stretch>
            <a:fillRect/>
          </a:stretch>
        </p:blipFill>
        <p:spPr>
          <a:xfrm>
            <a:off x="669192" y="3153425"/>
            <a:ext cx="3615394" cy="679100"/>
          </a:xfrm>
          <a:prstGeom prst="rect">
            <a:avLst/>
          </a:prstGeom>
          <a:noFill/>
          <a:ln>
            <a:noFill/>
          </a:ln>
        </p:spPr>
      </p:pic>
      <p:pic>
        <p:nvPicPr>
          <p:cNvPr id="280" name="Google Shape;280;p38"/>
          <p:cNvPicPr preferRelativeResize="0"/>
          <p:nvPr/>
        </p:nvPicPr>
        <p:blipFill>
          <a:blip r:embed="rId5">
            <a:alphaModFix/>
          </a:blip>
          <a:stretch>
            <a:fillRect/>
          </a:stretch>
        </p:blipFill>
        <p:spPr>
          <a:xfrm>
            <a:off x="669201" y="1212991"/>
            <a:ext cx="6953100" cy="237768"/>
          </a:xfrm>
          <a:prstGeom prst="rect">
            <a:avLst/>
          </a:prstGeom>
          <a:noFill/>
          <a:ln>
            <a:noFill/>
          </a:ln>
        </p:spPr>
      </p:pic>
      <p:sp>
        <p:nvSpPr>
          <p:cNvPr id="281" name="Google Shape;281;p38"/>
          <p:cNvSpPr txBox="1"/>
          <p:nvPr/>
        </p:nvSpPr>
        <p:spPr>
          <a:xfrm>
            <a:off x="669200" y="2604425"/>
            <a:ext cx="59871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Then can access as a global structure (stored in uniform buffer)</a:t>
            </a:r>
            <a:endParaRPr>
              <a:solidFill>
                <a:srgbClr val="FFFFFF"/>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0.13: Uniform Buffer Code Generation</a:t>
            </a:r>
            <a:endParaRPr/>
          </a:p>
        </p:txBody>
      </p:sp>
      <p:pic>
        <p:nvPicPr>
          <p:cNvPr id="287" name="Google Shape;287;p39"/>
          <p:cNvPicPr preferRelativeResize="0"/>
          <p:nvPr/>
        </p:nvPicPr>
        <p:blipFill>
          <a:blip r:embed="rId3">
            <a:alphaModFix/>
          </a:blip>
          <a:stretch>
            <a:fillRect/>
          </a:stretch>
        </p:blipFill>
        <p:spPr>
          <a:xfrm>
            <a:off x="669200" y="2000375"/>
            <a:ext cx="7805599" cy="485550"/>
          </a:xfrm>
          <a:prstGeom prst="rect">
            <a:avLst/>
          </a:prstGeom>
          <a:noFill/>
          <a:ln>
            <a:noFill/>
          </a:ln>
        </p:spPr>
      </p:pic>
      <p:sp>
        <p:nvSpPr>
          <p:cNvPr id="288" name="Google Shape;288;p39"/>
          <p:cNvSpPr txBox="1"/>
          <p:nvPr/>
        </p:nvSpPr>
        <p:spPr>
          <a:xfrm>
            <a:off x="669200" y="1545575"/>
            <a:ext cx="59871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Common.ush already include the generated shader code</a:t>
            </a:r>
            <a:endParaRPr>
              <a:solidFill>
                <a:srgbClr val="FFFFFF"/>
              </a:solidFill>
              <a:latin typeface="Roboto Light"/>
              <a:ea typeface="Roboto Light"/>
              <a:cs typeface="Roboto Light"/>
              <a:sym typeface="Roboto Light"/>
            </a:endParaRPr>
          </a:p>
        </p:txBody>
      </p:sp>
      <p:sp>
        <p:nvSpPr>
          <p:cNvPr id="289" name="Google Shape;289;p39"/>
          <p:cNvSpPr txBox="1"/>
          <p:nvPr/>
        </p:nvSpPr>
        <p:spPr>
          <a:xfrm>
            <a:off x="669200" y="3962525"/>
            <a:ext cx="5987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Long term, shouldn’t have a syntax difference in HLSL between shader parameters and uniform buffer.</a:t>
            </a:r>
            <a:endParaRPr>
              <a:solidFill>
                <a:srgbClr val="FFFFFF"/>
              </a:solidFill>
              <a:latin typeface="Roboto Light"/>
              <a:ea typeface="Roboto Light"/>
              <a:cs typeface="Roboto Light"/>
              <a:sym typeface="Roboto Light"/>
            </a:endParaRPr>
          </a:p>
        </p:txBody>
      </p:sp>
      <p:pic>
        <p:nvPicPr>
          <p:cNvPr id="290" name="Google Shape;290;p39"/>
          <p:cNvPicPr preferRelativeResize="0"/>
          <p:nvPr/>
        </p:nvPicPr>
        <p:blipFill>
          <a:blip r:embed="rId4">
            <a:alphaModFix/>
          </a:blip>
          <a:stretch>
            <a:fillRect/>
          </a:stretch>
        </p:blipFill>
        <p:spPr>
          <a:xfrm>
            <a:off x="669192" y="3153425"/>
            <a:ext cx="3615394" cy="679100"/>
          </a:xfrm>
          <a:prstGeom prst="rect">
            <a:avLst/>
          </a:prstGeom>
          <a:noFill/>
          <a:ln>
            <a:noFill/>
          </a:ln>
        </p:spPr>
      </p:pic>
      <p:pic>
        <p:nvPicPr>
          <p:cNvPr id="291" name="Google Shape;291;p39"/>
          <p:cNvPicPr preferRelativeResize="0"/>
          <p:nvPr/>
        </p:nvPicPr>
        <p:blipFill>
          <a:blip r:embed="rId5">
            <a:alphaModFix/>
          </a:blip>
          <a:stretch>
            <a:fillRect/>
          </a:stretch>
        </p:blipFill>
        <p:spPr>
          <a:xfrm>
            <a:off x="669201" y="1212991"/>
            <a:ext cx="6953100" cy="237768"/>
          </a:xfrm>
          <a:prstGeom prst="rect">
            <a:avLst/>
          </a:prstGeom>
          <a:noFill/>
          <a:ln>
            <a:noFill/>
          </a:ln>
        </p:spPr>
      </p:pic>
      <p:sp>
        <p:nvSpPr>
          <p:cNvPr id="292" name="Google Shape;292;p39"/>
          <p:cNvSpPr txBox="1"/>
          <p:nvPr/>
        </p:nvSpPr>
        <p:spPr>
          <a:xfrm>
            <a:off x="669200" y="2604425"/>
            <a:ext cx="59871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Then can access as a global structure (stored in uniform buffer)</a:t>
            </a:r>
            <a:endParaRPr>
              <a:solidFill>
                <a:srgbClr val="FFFFFF"/>
              </a:solidFill>
              <a:latin typeface="Roboto Light"/>
              <a:ea typeface="Roboto Light"/>
              <a:cs typeface="Roboto Light"/>
              <a:sym typeface="Roboto Light"/>
            </a:endParaRPr>
          </a:p>
        </p:txBody>
      </p:sp>
      <p:sp>
        <p:nvSpPr>
          <p:cNvPr id="293" name="Google Shape;293;p39"/>
          <p:cNvSpPr/>
          <p:nvPr/>
        </p:nvSpPr>
        <p:spPr>
          <a:xfrm>
            <a:off x="5897200" y="1137575"/>
            <a:ext cx="1686300" cy="342600"/>
          </a:xfrm>
          <a:prstGeom prst="ellipse">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784900" y="3244475"/>
            <a:ext cx="1686300" cy="485700"/>
          </a:xfrm>
          <a:prstGeom prst="ellipse">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rot="-1573774">
            <a:off x="2306641" y="2258676"/>
            <a:ext cx="3849368" cy="237743"/>
          </a:xfrm>
          <a:prstGeom prst="left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Why the ‘</a:t>
            </a:r>
            <a:r>
              <a:rPr lang="en">
                <a:solidFill>
                  <a:schemeClr val="lt1"/>
                </a:solidFill>
              </a:rPr>
              <a:t>RDG’ Acronym?</a:t>
            </a:r>
            <a:endParaRPr/>
          </a:p>
        </p:txBody>
      </p:sp>
      <p:sp>
        <p:nvSpPr>
          <p:cNvPr id="166" name="Google Shape;16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RHI</a:t>
            </a:r>
            <a:r>
              <a:rPr lang="en">
                <a:solidFill>
                  <a:schemeClr val="lt1"/>
                </a:solidFill>
              </a:rPr>
              <a:t> = </a:t>
            </a:r>
            <a:r>
              <a:rPr lang="en">
                <a:solidFill>
                  <a:srgbClr val="FF00FF"/>
                </a:solidFill>
              </a:rPr>
              <a:t>R</a:t>
            </a:r>
            <a:r>
              <a:rPr lang="en">
                <a:solidFill>
                  <a:schemeClr val="lt1"/>
                </a:solidFill>
              </a:rPr>
              <a:t>endering </a:t>
            </a:r>
            <a:r>
              <a:rPr lang="en">
                <a:solidFill>
                  <a:srgbClr val="FF00FF"/>
                </a:solidFill>
              </a:rPr>
              <a:t>H</a:t>
            </a:r>
            <a:r>
              <a:rPr lang="en">
                <a:solidFill>
                  <a:schemeClr val="lt1"/>
                </a:solidFill>
              </a:rPr>
              <a:t>ardware </a:t>
            </a:r>
            <a:r>
              <a:rPr lang="en">
                <a:solidFill>
                  <a:srgbClr val="FF00FF"/>
                </a:solidFill>
              </a:rPr>
              <a:t>I</a:t>
            </a:r>
            <a:r>
              <a:rPr lang="en">
                <a:solidFill>
                  <a:schemeClr val="lt1"/>
                </a:solidFill>
              </a:rPr>
              <a:t>nterface</a:t>
            </a:r>
            <a:endParaRPr>
              <a:solidFill>
                <a:schemeClr val="lt1"/>
              </a:solidFill>
            </a:endParaRPr>
          </a:p>
          <a:p>
            <a:pPr indent="0" lvl="0" marL="0" rtl="0" algn="ctr">
              <a:spcBef>
                <a:spcPts val="0"/>
              </a:spcBef>
              <a:spcAft>
                <a:spcPts val="0"/>
              </a:spcAft>
              <a:buNone/>
            </a:pPr>
            <a:r>
              <a:t/>
            </a:r>
            <a:endParaRPr>
              <a:solidFill>
                <a:srgbClr val="0EABFF"/>
              </a:solidFill>
            </a:endParaRPr>
          </a:p>
          <a:p>
            <a:pPr indent="0" lvl="0" marL="0" rtl="0" algn="ctr">
              <a:spcBef>
                <a:spcPts val="0"/>
              </a:spcBef>
              <a:spcAft>
                <a:spcPts val="0"/>
              </a:spcAft>
              <a:buNone/>
            </a:pPr>
            <a:r>
              <a:rPr lang="en">
                <a:solidFill>
                  <a:srgbClr val="0EABFF"/>
                </a:solidFill>
              </a:rPr>
              <a:t>RDG </a:t>
            </a:r>
            <a:r>
              <a:rPr lang="en"/>
              <a:t>= </a:t>
            </a:r>
            <a:r>
              <a:rPr lang="en">
                <a:solidFill>
                  <a:srgbClr val="0EABFF"/>
                </a:solidFill>
              </a:rPr>
              <a:t>R</a:t>
            </a:r>
            <a:r>
              <a:rPr lang="en"/>
              <a:t>endering </a:t>
            </a:r>
            <a:r>
              <a:rPr lang="en">
                <a:solidFill>
                  <a:srgbClr val="0EABFF"/>
                </a:solidFill>
              </a:rPr>
              <a:t>D</a:t>
            </a:r>
            <a:r>
              <a:rPr lang="en"/>
              <a:t>ependency </a:t>
            </a:r>
            <a:r>
              <a:rPr lang="en">
                <a:solidFill>
                  <a:srgbClr val="0EABFF"/>
                </a:solidFill>
              </a:rPr>
              <a:t>G</a:t>
            </a:r>
            <a:r>
              <a:rPr lang="en"/>
              <a:t>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Intentional </a:t>
            </a:r>
            <a:r>
              <a:rPr lang="en"/>
              <a:t>choice of</a:t>
            </a:r>
            <a:r>
              <a:rPr lang="en"/>
              <a:t> acronym:</a:t>
            </a:r>
            <a:endParaRPr/>
          </a:p>
          <a:p>
            <a:pPr indent="-317500" lvl="1" marL="457200" rtl="0" algn="l">
              <a:lnSpc>
                <a:spcPct val="150000"/>
              </a:lnSpc>
              <a:spcBef>
                <a:spcPts val="1600"/>
              </a:spcBef>
              <a:spcAft>
                <a:spcPts val="0"/>
              </a:spcAft>
              <a:buSzPts val="1400"/>
              <a:buChar char="●"/>
            </a:pPr>
            <a:r>
              <a:rPr lang="en"/>
              <a:t>Symmetry with the </a:t>
            </a:r>
            <a:r>
              <a:rPr lang="en">
                <a:solidFill>
                  <a:srgbClr val="FF00FF"/>
                </a:solidFill>
              </a:rPr>
              <a:t>RHI</a:t>
            </a:r>
            <a:r>
              <a:rPr lang="en"/>
              <a:t> for naming resource: </a:t>
            </a:r>
            <a:r>
              <a:rPr lang="en">
                <a:solidFill>
                  <a:srgbClr val="FF00FF"/>
                </a:solidFill>
                <a:latin typeface="Courier New"/>
                <a:ea typeface="Courier New"/>
                <a:cs typeface="Courier New"/>
                <a:sym typeface="Courier New"/>
              </a:rPr>
              <a:t>FRHITexture</a:t>
            </a:r>
            <a:r>
              <a:rPr lang="en"/>
              <a:t> vs </a:t>
            </a:r>
            <a:r>
              <a:rPr lang="en">
                <a:solidFill>
                  <a:srgbClr val="0EABFF"/>
                </a:solidFill>
                <a:latin typeface="Courier New"/>
                <a:ea typeface="Courier New"/>
                <a:cs typeface="Courier New"/>
                <a:sym typeface="Courier New"/>
              </a:rPr>
              <a:t>FRDGTexture</a:t>
            </a:r>
            <a:r>
              <a:rPr lang="en"/>
              <a:t>;</a:t>
            </a:r>
            <a:endParaRPr/>
          </a:p>
          <a:p>
            <a:pPr indent="-317500" lvl="1" marL="457200" rtl="0" algn="l">
              <a:lnSpc>
                <a:spcPct val="150000"/>
              </a:lnSpc>
              <a:spcBef>
                <a:spcPts val="0"/>
              </a:spcBef>
              <a:spcAft>
                <a:spcPts val="0"/>
              </a:spcAft>
              <a:buSzPts val="1400"/>
              <a:buChar char="●"/>
            </a:pPr>
            <a:r>
              <a:rPr lang="en"/>
              <a:t>Very close to the three syllables of </a:t>
            </a:r>
            <a:r>
              <a:rPr lang="en">
                <a:solidFill>
                  <a:srgbClr val="0EABFF"/>
                </a:solidFill>
              </a:rPr>
              <a:t>R</a:t>
            </a:r>
            <a:r>
              <a:rPr lang="en"/>
              <a:t>en-</a:t>
            </a:r>
            <a:r>
              <a:rPr lang="en">
                <a:solidFill>
                  <a:srgbClr val="0EABFF"/>
                </a:solidFill>
              </a:rPr>
              <a:t>D</a:t>
            </a:r>
            <a:r>
              <a:rPr lang="en"/>
              <a:t>er-</a:t>
            </a:r>
            <a:r>
              <a:rPr lang="en">
                <a:solidFill>
                  <a:srgbClr val="0EABFF"/>
                </a:solidFill>
              </a:rPr>
              <a:t>G</a:t>
            </a:r>
            <a:r>
              <a:rPr lang="en"/>
              <a:t>raph;</a:t>
            </a:r>
            <a:endParaRPr/>
          </a:p>
          <a:p>
            <a:pPr indent="-317500" lvl="1" marL="457200" rtl="0" algn="l">
              <a:lnSpc>
                <a:spcPct val="150000"/>
              </a:lnSpc>
              <a:spcBef>
                <a:spcPts val="0"/>
              </a:spcBef>
              <a:spcAft>
                <a:spcPts val="0"/>
              </a:spcAft>
              <a:buSzPts val="1400"/>
              <a:buChar char="●"/>
            </a:pPr>
            <a:r>
              <a:rPr lang="en"/>
              <a:t>More concise in code / email / chat.</a:t>
            </a:r>
            <a:endParaRPr i="1"/>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311700" y="289650"/>
            <a:ext cx="878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0.14: Include Uniform Buffers in Shader Parameter Structs</a:t>
            </a:r>
            <a:endParaRPr sz="2400"/>
          </a:p>
        </p:txBody>
      </p:sp>
      <p:pic>
        <p:nvPicPr>
          <p:cNvPr id="301" name="Google Shape;301;p40"/>
          <p:cNvPicPr preferRelativeResize="0"/>
          <p:nvPr/>
        </p:nvPicPr>
        <p:blipFill>
          <a:blip r:embed="rId3">
            <a:alphaModFix/>
          </a:blip>
          <a:stretch>
            <a:fillRect/>
          </a:stretch>
        </p:blipFill>
        <p:spPr>
          <a:xfrm>
            <a:off x="1627807" y="1179237"/>
            <a:ext cx="5888387" cy="913500"/>
          </a:xfrm>
          <a:prstGeom prst="rect">
            <a:avLst/>
          </a:prstGeom>
          <a:noFill/>
          <a:ln>
            <a:noFill/>
          </a:ln>
        </p:spPr>
      </p:pic>
      <p:sp>
        <p:nvSpPr>
          <p:cNvPr id="302" name="Google Shape;302;p40"/>
          <p:cNvSpPr txBox="1"/>
          <p:nvPr/>
        </p:nvSpPr>
        <p:spPr>
          <a:xfrm>
            <a:off x="1802400" y="2250900"/>
            <a:ext cx="55392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06666"/>
                </a:solidFill>
                <a:latin typeface="Roboto Light"/>
                <a:ea typeface="Roboto Light"/>
                <a:cs typeface="Roboto Light"/>
                <a:sym typeface="Roboto Light"/>
              </a:rPr>
              <a:t>The view uniform buffer is ref counted in the structure:</a:t>
            </a:r>
            <a:endParaRPr>
              <a:solidFill>
                <a:srgbClr val="E06666"/>
              </a:solidFill>
              <a:latin typeface="Roboto Light"/>
              <a:ea typeface="Roboto Light"/>
              <a:cs typeface="Roboto Light"/>
              <a:sym typeface="Roboto Light"/>
            </a:endParaRPr>
          </a:p>
          <a:p>
            <a:pPr indent="0" lvl="0" marL="0" rtl="0" algn="ctr">
              <a:spcBef>
                <a:spcPts val="0"/>
              </a:spcBef>
              <a:spcAft>
                <a:spcPts val="0"/>
              </a:spcAft>
              <a:buNone/>
            </a:pPr>
            <a:r>
              <a:t/>
            </a:r>
            <a:endParaRPr>
              <a:solidFill>
                <a:srgbClr val="E06666"/>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Courier New"/>
                <a:ea typeface="Courier New"/>
                <a:cs typeface="Courier New"/>
                <a:sym typeface="Courier New"/>
              </a:rPr>
              <a:t>TUniformBufferRef&lt;FViewUniformShaderParameters&gt;</a:t>
            </a:r>
            <a:endParaRPr>
              <a:solidFill>
                <a:srgbClr val="FFFFFF"/>
              </a:solidFill>
              <a:latin typeface="Courier New"/>
              <a:ea typeface="Courier New"/>
              <a:cs typeface="Courier New"/>
              <a:sym typeface="Courier New"/>
            </a:endParaRPr>
          </a:p>
        </p:txBody>
      </p:sp>
      <p:sp>
        <p:nvSpPr>
          <p:cNvPr id="303" name="Google Shape;303;p40"/>
          <p:cNvSpPr/>
          <p:nvPr/>
        </p:nvSpPr>
        <p:spPr>
          <a:xfrm>
            <a:off x="4455600" y="1861100"/>
            <a:ext cx="232800" cy="389700"/>
          </a:xfrm>
          <a:prstGeom prst="up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0"/>
          <p:cNvPicPr preferRelativeResize="0"/>
          <p:nvPr/>
        </p:nvPicPr>
        <p:blipFill>
          <a:blip r:embed="rId4">
            <a:alphaModFix/>
          </a:blip>
          <a:stretch>
            <a:fillRect/>
          </a:stretch>
        </p:blipFill>
        <p:spPr>
          <a:xfrm>
            <a:off x="2257800" y="3590263"/>
            <a:ext cx="4628401" cy="913500"/>
          </a:xfrm>
          <a:prstGeom prst="rect">
            <a:avLst/>
          </a:prstGeom>
          <a:noFill/>
          <a:ln>
            <a:noFill/>
          </a:ln>
        </p:spPr>
      </p:pic>
      <p:sp>
        <p:nvSpPr>
          <p:cNvPr id="305" name="Google Shape;305;p40"/>
          <p:cNvSpPr/>
          <p:nvPr/>
        </p:nvSpPr>
        <p:spPr>
          <a:xfrm>
            <a:off x="2257900" y="4229650"/>
            <a:ext cx="4628400" cy="3141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Render Graph Basics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a:t>
            </a:r>
            <a:r>
              <a:rPr lang="en">
                <a:solidFill>
                  <a:schemeClr val="lt1"/>
                </a:solidFill>
              </a:rPr>
              <a:t>.00: The Render Graph Builder</a:t>
            </a:r>
            <a:endParaRPr/>
          </a:p>
        </p:txBody>
      </p:sp>
      <p:pic>
        <p:nvPicPr>
          <p:cNvPr id="316" name="Google Shape;316;p42"/>
          <p:cNvPicPr preferRelativeResize="0"/>
          <p:nvPr/>
        </p:nvPicPr>
        <p:blipFill>
          <a:blip r:embed="rId3">
            <a:alphaModFix/>
          </a:blip>
          <a:stretch>
            <a:fillRect/>
          </a:stretch>
        </p:blipFill>
        <p:spPr>
          <a:xfrm>
            <a:off x="3078050" y="2105100"/>
            <a:ext cx="2987900" cy="93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1.01: Creating a Texture</a:t>
            </a:r>
            <a:endParaRPr/>
          </a:p>
        </p:txBody>
      </p:sp>
      <p:pic>
        <p:nvPicPr>
          <p:cNvPr id="322" name="Google Shape;322;p43"/>
          <p:cNvPicPr preferRelativeResize="0"/>
          <p:nvPr/>
        </p:nvPicPr>
        <p:blipFill>
          <a:blip r:embed="rId3">
            <a:alphaModFix/>
          </a:blip>
          <a:stretch>
            <a:fillRect/>
          </a:stretch>
        </p:blipFill>
        <p:spPr>
          <a:xfrm>
            <a:off x="2014538" y="3772816"/>
            <a:ext cx="5114925" cy="561975"/>
          </a:xfrm>
          <a:prstGeom prst="rect">
            <a:avLst/>
          </a:prstGeom>
          <a:noFill/>
          <a:ln>
            <a:noFill/>
          </a:ln>
        </p:spPr>
      </p:pic>
      <p:pic>
        <p:nvPicPr>
          <p:cNvPr id="323" name="Google Shape;323;p43"/>
          <p:cNvPicPr preferRelativeResize="0"/>
          <p:nvPr/>
        </p:nvPicPr>
        <p:blipFill>
          <a:blip r:embed="rId4">
            <a:alphaModFix/>
          </a:blip>
          <a:stretch>
            <a:fillRect/>
          </a:stretch>
        </p:blipFill>
        <p:spPr>
          <a:xfrm>
            <a:off x="152400" y="1324175"/>
            <a:ext cx="8839199" cy="19054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a:t>
            </a:r>
            <a:r>
              <a:rPr lang="en">
                <a:solidFill>
                  <a:schemeClr val="lt1"/>
                </a:solidFill>
              </a:rPr>
              <a:t>.02: Creating a UAV for a Texture</a:t>
            </a:r>
            <a:endParaRPr/>
          </a:p>
        </p:txBody>
      </p:sp>
      <p:pic>
        <p:nvPicPr>
          <p:cNvPr id="329" name="Google Shape;329;p44"/>
          <p:cNvPicPr preferRelativeResize="0"/>
          <p:nvPr/>
        </p:nvPicPr>
        <p:blipFill>
          <a:blip r:embed="rId3">
            <a:alphaModFix/>
          </a:blip>
          <a:stretch>
            <a:fillRect/>
          </a:stretch>
        </p:blipFill>
        <p:spPr>
          <a:xfrm>
            <a:off x="676275" y="1714500"/>
            <a:ext cx="7791450" cy="1714500"/>
          </a:xfrm>
          <a:prstGeom prst="rect">
            <a:avLst/>
          </a:prstGeom>
          <a:noFill/>
          <a:ln>
            <a:noFill/>
          </a:ln>
        </p:spPr>
      </p:pic>
      <p:sp>
        <p:nvSpPr>
          <p:cNvPr id="330" name="Google Shape;330;p44"/>
          <p:cNvSpPr/>
          <p:nvPr/>
        </p:nvSpPr>
        <p:spPr>
          <a:xfrm>
            <a:off x="3795300" y="2331975"/>
            <a:ext cx="1553400" cy="651600"/>
          </a:xfrm>
          <a:prstGeom prst="mathEqual">
            <a:avLst>
              <a:gd fmla="val 23520" name="adj1"/>
              <a:gd fmla="val 1176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1.03: Creating an SRV for a Texture</a:t>
            </a:r>
            <a:endParaRPr/>
          </a:p>
        </p:txBody>
      </p:sp>
      <p:pic>
        <p:nvPicPr>
          <p:cNvPr id="336" name="Google Shape;336;p45"/>
          <p:cNvPicPr preferRelativeResize="0"/>
          <p:nvPr/>
        </p:nvPicPr>
        <p:blipFill>
          <a:blip r:embed="rId3">
            <a:alphaModFix/>
          </a:blip>
          <a:stretch>
            <a:fillRect/>
          </a:stretch>
        </p:blipFill>
        <p:spPr>
          <a:xfrm>
            <a:off x="1562100" y="2319338"/>
            <a:ext cx="6019800" cy="50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1.04:</a:t>
            </a:r>
            <a:r>
              <a:rPr lang="en">
                <a:solidFill>
                  <a:schemeClr val="lt1"/>
                </a:solidFill>
              </a:rPr>
              <a:t> Pass Parameters</a:t>
            </a:r>
            <a:endParaRPr/>
          </a:p>
        </p:txBody>
      </p:sp>
      <p:pic>
        <p:nvPicPr>
          <p:cNvPr id="342" name="Google Shape;342;p46"/>
          <p:cNvPicPr preferRelativeResize="0"/>
          <p:nvPr/>
        </p:nvPicPr>
        <p:blipFill>
          <a:blip r:embed="rId3">
            <a:alphaModFix/>
          </a:blip>
          <a:stretch>
            <a:fillRect/>
          </a:stretch>
        </p:blipFill>
        <p:spPr>
          <a:xfrm>
            <a:off x="809975" y="1185275"/>
            <a:ext cx="7524050" cy="3232975"/>
          </a:xfrm>
          <a:prstGeom prst="rect">
            <a:avLst/>
          </a:prstGeom>
          <a:noFill/>
          <a:ln>
            <a:noFill/>
          </a:ln>
        </p:spPr>
      </p:pic>
      <p:sp>
        <p:nvSpPr>
          <p:cNvPr id="343" name="Google Shape;343;p46"/>
          <p:cNvSpPr/>
          <p:nvPr/>
        </p:nvSpPr>
        <p:spPr>
          <a:xfrm>
            <a:off x="1105575" y="2448350"/>
            <a:ext cx="5702100" cy="4596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6"/>
          <p:cNvSpPr/>
          <p:nvPr/>
        </p:nvSpPr>
        <p:spPr>
          <a:xfrm>
            <a:off x="1105575" y="3729525"/>
            <a:ext cx="6865800" cy="4596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a:t>
            </a:r>
            <a:r>
              <a:rPr lang="en">
                <a:solidFill>
                  <a:schemeClr val="lt1"/>
                </a:solidFill>
              </a:rPr>
              <a:t>.05: Adding a Pass</a:t>
            </a:r>
            <a:endParaRPr/>
          </a:p>
        </p:txBody>
      </p:sp>
      <p:pic>
        <p:nvPicPr>
          <p:cNvPr id="350" name="Google Shape;350;p47"/>
          <p:cNvPicPr preferRelativeResize="0"/>
          <p:nvPr/>
        </p:nvPicPr>
        <p:blipFill>
          <a:blip r:embed="rId3">
            <a:alphaModFix/>
          </a:blip>
          <a:stretch>
            <a:fillRect/>
          </a:stretch>
        </p:blipFill>
        <p:spPr>
          <a:xfrm>
            <a:off x="1163775" y="1435675"/>
            <a:ext cx="6816450" cy="2272150"/>
          </a:xfrm>
          <a:prstGeom prst="rect">
            <a:avLst/>
          </a:prstGeom>
          <a:noFill/>
          <a:ln>
            <a:noFill/>
          </a:ln>
        </p:spPr>
      </p:pic>
      <p:sp>
        <p:nvSpPr>
          <p:cNvPr id="351" name="Google Shape;351;p47"/>
          <p:cNvSpPr/>
          <p:nvPr/>
        </p:nvSpPr>
        <p:spPr>
          <a:xfrm>
            <a:off x="1105575" y="2335250"/>
            <a:ext cx="1739700" cy="229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1.06</a:t>
            </a:r>
            <a:r>
              <a:rPr lang="en">
                <a:solidFill>
                  <a:schemeClr val="lt1"/>
                </a:solidFill>
              </a:rPr>
              <a:t>: Profile Events</a:t>
            </a:r>
            <a:endParaRPr/>
          </a:p>
        </p:txBody>
      </p:sp>
      <p:pic>
        <p:nvPicPr>
          <p:cNvPr id="357" name="Google Shape;357;p48"/>
          <p:cNvPicPr preferRelativeResize="0"/>
          <p:nvPr/>
        </p:nvPicPr>
        <p:blipFill>
          <a:blip r:embed="rId3">
            <a:alphaModFix/>
          </a:blip>
          <a:stretch>
            <a:fillRect/>
          </a:stretch>
        </p:blipFill>
        <p:spPr>
          <a:xfrm>
            <a:off x="1163775" y="1435675"/>
            <a:ext cx="6816450" cy="2272150"/>
          </a:xfrm>
          <a:prstGeom prst="rect">
            <a:avLst/>
          </a:prstGeom>
          <a:noFill/>
          <a:ln>
            <a:noFill/>
          </a:ln>
        </p:spPr>
      </p:pic>
      <p:sp>
        <p:nvSpPr>
          <p:cNvPr id="358" name="Google Shape;358;p48"/>
          <p:cNvSpPr/>
          <p:nvPr/>
        </p:nvSpPr>
        <p:spPr>
          <a:xfrm>
            <a:off x="1419775" y="2486525"/>
            <a:ext cx="5527500" cy="229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1.07: Pass Parameter Setup</a:t>
            </a:r>
            <a:endParaRPr/>
          </a:p>
        </p:txBody>
      </p:sp>
      <p:pic>
        <p:nvPicPr>
          <p:cNvPr id="364" name="Google Shape;364;p49"/>
          <p:cNvPicPr preferRelativeResize="0"/>
          <p:nvPr/>
        </p:nvPicPr>
        <p:blipFill>
          <a:blip r:embed="rId3">
            <a:alphaModFix/>
          </a:blip>
          <a:stretch>
            <a:fillRect/>
          </a:stretch>
        </p:blipFill>
        <p:spPr>
          <a:xfrm>
            <a:off x="2286300" y="1456625"/>
            <a:ext cx="6816450" cy="2272150"/>
          </a:xfrm>
          <a:prstGeom prst="rect">
            <a:avLst/>
          </a:prstGeom>
          <a:noFill/>
          <a:ln>
            <a:noFill/>
          </a:ln>
        </p:spPr>
      </p:pic>
      <p:sp>
        <p:nvSpPr>
          <p:cNvPr id="365" name="Google Shape;365;p49"/>
          <p:cNvSpPr/>
          <p:nvPr/>
        </p:nvSpPr>
        <p:spPr>
          <a:xfrm>
            <a:off x="2536475" y="2658750"/>
            <a:ext cx="1175400" cy="229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2286300" y="1708500"/>
            <a:ext cx="6816600" cy="5727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2286300" y="1414725"/>
            <a:ext cx="6816600" cy="229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txBox="1"/>
          <p:nvPr/>
        </p:nvSpPr>
        <p:spPr>
          <a:xfrm>
            <a:off x="152925" y="1332200"/>
            <a:ext cx="22380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1) </a:t>
            </a:r>
            <a:r>
              <a:rPr lang="en">
                <a:solidFill>
                  <a:schemeClr val="lt1"/>
                </a:solidFill>
                <a:latin typeface="Roboto Light"/>
                <a:ea typeface="Roboto Light"/>
                <a:cs typeface="Roboto Light"/>
                <a:sym typeface="Roboto Light"/>
              </a:rPr>
              <a:t>Alloc parameters;</a:t>
            </a:r>
            <a:endParaRPr>
              <a:solidFill>
                <a:schemeClr val="lt1"/>
              </a:solidFill>
              <a:latin typeface="Roboto Light"/>
              <a:ea typeface="Roboto Light"/>
              <a:cs typeface="Roboto Light"/>
              <a:sym typeface="Roboto Light"/>
            </a:endParaRPr>
          </a:p>
        </p:txBody>
      </p:sp>
      <p:sp>
        <p:nvSpPr>
          <p:cNvPr id="369" name="Google Shape;369;p49"/>
          <p:cNvSpPr txBox="1"/>
          <p:nvPr/>
        </p:nvSpPr>
        <p:spPr>
          <a:xfrm>
            <a:off x="152925" y="1911475"/>
            <a:ext cx="21333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2</a:t>
            </a:r>
            <a:r>
              <a:rPr lang="en">
                <a:solidFill>
                  <a:schemeClr val="lt1"/>
                </a:solidFill>
                <a:latin typeface="Roboto Light"/>
                <a:ea typeface="Roboto Light"/>
                <a:cs typeface="Roboto Light"/>
                <a:sym typeface="Roboto Light"/>
              </a:rPr>
              <a:t>) Setup parameters;</a:t>
            </a:r>
            <a:endParaRPr>
              <a:solidFill>
                <a:schemeClr val="lt1"/>
              </a:solidFill>
              <a:latin typeface="Roboto Light"/>
              <a:ea typeface="Roboto Light"/>
              <a:cs typeface="Roboto Light"/>
              <a:sym typeface="Roboto Light"/>
            </a:endParaRPr>
          </a:p>
        </p:txBody>
      </p:sp>
      <p:sp>
        <p:nvSpPr>
          <p:cNvPr id="370" name="Google Shape;370;p49"/>
          <p:cNvSpPr txBox="1"/>
          <p:nvPr/>
        </p:nvSpPr>
        <p:spPr>
          <a:xfrm>
            <a:off x="168225" y="2490750"/>
            <a:ext cx="21027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3</a:t>
            </a:r>
            <a:r>
              <a:rPr lang="en">
                <a:solidFill>
                  <a:schemeClr val="lt1"/>
                </a:solidFill>
                <a:latin typeface="Roboto Light"/>
                <a:ea typeface="Roboto Light"/>
                <a:cs typeface="Roboto Light"/>
                <a:sym typeface="Roboto Light"/>
              </a:rPr>
              <a:t>) Associate to pass.</a:t>
            </a:r>
            <a:endParaRPr>
              <a:solidFill>
                <a:schemeClr val="lt1"/>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Topics</a:t>
            </a:r>
            <a:endParaRPr/>
          </a:p>
        </p:txBody>
      </p:sp>
      <p:sp>
        <p:nvSpPr>
          <p:cNvPr id="172" name="Google Shape;172;p23"/>
          <p:cNvSpPr txBox="1"/>
          <p:nvPr>
            <p:ph idx="1" type="body"/>
          </p:nvPr>
        </p:nvSpPr>
        <p:spPr>
          <a:xfrm>
            <a:off x="311700" y="862350"/>
            <a:ext cx="8520600" cy="370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400"/>
              <a:t>0</a:t>
            </a:r>
            <a:r>
              <a:rPr lang="en" sz="2400"/>
              <a:t>) Shader </a:t>
            </a:r>
            <a:r>
              <a:rPr lang="en" sz="2400"/>
              <a:t>Parameters</a:t>
            </a:r>
            <a:endParaRPr sz="2400"/>
          </a:p>
          <a:p>
            <a:pPr indent="0" lvl="0" marL="0" rtl="0" algn="l">
              <a:lnSpc>
                <a:spcPct val="150000"/>
              </a:lnSpc>
              <a:spcBef>
                <a:spcPts val="0"/>
              </a:spcBef>
              <a:spcAft>
                <a:spcPts val="0"/>
              </a:spcAft>
              <a:buClr>
                <a:schemeClr val="dk1"/>
              </a:buClr>
              <a:buSzPts val="1100"/>
              <a:buFont typeface="Arial"/>
              <a:buNone/>
            </a:pPr>
            <a:r>
              <a:rPr lang="en" sz="2400"/>
              <a:t>1</a:t>
            </a:r>
            <a:r>
              <a:rPr lang="en" sz="2400"/>
              <a:t>) Render Graph Basics</a:t>
            </a:r>
            <a:endParaRPr sz="2400">
              <a:solidFill>
                <a:schemeClr val="lt1"/>
              </a:solidFill>
            </a:endParaRPr>
          </a:p>
          <a:p>
            <a:pPr indent="0" lvl="0" marL="0" rtl="0" algn="l">
              <a:lnSpc>
                <a:spcPct val="150000"/>
              </a:lnSpc>
              <a:spcBef>
                <a:spcPts val="0"/>
              </a:spcBef>
              <a:spcAft>
                <a:spcPts val="0"/>
              </a:spcAft>
              <a:buNone/>
            </a:pPr>
            <a:r>
              <a:rPr lang="en" sz="2400">
                <a:solidFill>
                  <a:schemeClr val="lt1"/>
                </a:solidFill>
              </a:rPr>
              <a:t>2) Pass Debugging and Methodology</a:t>
            </a:r>
            <a:endParaRPr sz="2400">
              <a:solidFill>
                <a:schemeClr val="lt1"/>
              </a:solidFill>
            </a:endParaRPr>
          </a:p>
          <a:p>
            <a:pPr indent="0" lvl="0" marL="0" rtl="0" algn="l">
              <a:lnSpc>
                <a:spcPct val="150000"/>
              </a:lnSpc>
              <a:spcBef>
                <a:spcPts val="0"/>
              </a:spcBef>
              <a:spcAft>
                <a:spcPts val="0"/>
              </a:spcAft>
              <a:buNone/>
            </a:pPr>
            <a:r>
              <a:rPr lang="en" sz="2400">
                <a:solidFill>
                  <a:schemeClr val="lt1"/>
                </a:solidFill>
              </a:rPr>
              <a:t>3) Screen Pass Framework</a:t>
            </a:r>
            <a:endParaRPr sz="2400">
              <a:solidFill>
                <a:schemeClr val="lt1"/>
              </a:solidFill>
            </a:endParaRPr>
          </a:p>
          <a:p>
            <a:pPr indent="0" lvl="0" marL="0" rtl="0" algn="l">
              <a:lnSpc>
                <a:spcPct val="150000"/>
              </a:lnSpc>
              <a:spcBef>
                <a:spcPts val="0"/>
              </a:spcBef>
              <a:spcAft>
                <a:spcPts val="0"/>
              </a:spcAft>
              <a:buNone/>
            </a:pPr>
            <a:r>
              <a:rPr lang="en" sz="2400">
                <a:solidFill>
                  <a:schemeClr val="lt1"/>
                </a:solidFill>
              </a:rPr>
              <a:t>4) Codebase Registry</a:t>
            </a:r>
            <a:endParaRPr sz="2400">
              <a:solidFill>
                <a:schemeClr val="lt1"/>
              </a:solidFill>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1.08: Pass Execution Lambda Function</a:t>
            </a:r>
            <a:endParaRPr/>
          </a:p>
        </p:txBody>
      </p:sp>
      <p:pic>
        <p:nvPicPr>
          <p:cNvPr id="376" name="Google Shape;376;p50"/>
          <p:cNvPicPr preferRelativeResize="0"/>
          <p:nvPr/>
        </p:nvPicPr>
        <p:blipFill>
          <a:blip r:embed="rId3">
            <a:alphaModFix/>
          </a:blip>
          <a:stretch>
            <a:fillRect/>
          </a:stretch>
        </p:blipFill>
        <p:spPr>
          <a:xfrm>
            <a:off x="1163775" y="1435675"/>
            <a:ext cx="6816450" cy="2272150"/>
          </a:xfrm>
          <a:prstGeom prst="rect">
            <a:avLst/>
          </a:prstGeom>
          <a:noFill/>
          <a:ln>
            <a:noFill/>
          </a:ln>
        </p:spPr>
      </p:pic>
      <p:sp>
        <p:nvSpPr>
          <p:cNvPr id="377" name="Google Shape;377;p50"/>
          <p:cNvSpPr/>
          <p:nvPr/>
        </p:nvSpPr>
        <p:spPr>
          <a:xfrm>
            <a:off x="1227775" y="2946150"/>
            <a:ext cx="6173400" cy="695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51"/>
          <p:cNvPicPr preferRelativeResize="0"/>
          <p:nvPr/>
        </p:nvPicPr>
        <p:blipFill>
          <a:blip r:embed="rId3">
            <a:alphaModFix/>
          </a:blip>
          <a:stretch>
            <a:fillRect/>
          </a:stretch>
        </p:blipFill>
        <p:spPr>
          <a:xfrm>
            <a:off x="750563" y="1203850"/>
            <a:ext cx="7642870" cy="2735800"/>
          </a:xfrm>
          <a:prstGeom prst="rect">
            <a:avLst/>
          </a:prstGeom>
          <a:noFill/>
          <a:ln>
            <a:noFill/>
          </a:ln>
        </p:spPr>
      </p:pic>
      <p:sp>
        <p:nvSpPr>
          <p:cNvPr id="383" name="Google Shape;383;p5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1.09</a:t>
            </a:r>
            <a:r>
              <a:rPr lang="en">
                <a:solidFill>
                  <a:schemeClr val="lt1"/>
                </a:solidFill>
              </a:rPr>
              <a:t>: Render Target Bindings Slots</a:t>
            </a:r>
            <a:endParaRPr/>
          </a:p>
        </p:txBody>
      </p:sp>
      <p:sp>
        <p:nvSpPr>
          <p:cNvPr id="384" name="Google Shape;384;p51"/>
          <p:cNvSpPr/>
          <p:nvPr/>
        </p:nvSpPr>
        <p:spPr>
          <a:xfrm>
            <a:off x="1466325" y="3164025"/>
            <a:ext cx="2944200" cy="2943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1.10</a:t>
            </a:r>
            <a:r>
              <a:rPr lang="en">
                <a:solidFill>
                  <a:schemeClr val="lt1"/>
                </a:solidFill>
              </a:rPr>
              <a:t>: Binding a Color Render Target</a:t>
            </a:r>
            <a:endParaRPr/>
          </a:p>
        </p:txBody>
      </p:sp>
      <p:pic>
        <p:nvPicPr>
          <p:cNvPr id="390" name="Google Shape;390;p52"/>
          <p:cNvPicPr preferRelativeResize="0"/>
          <p:nvPr/>
        </p:nvPicPr>
        <p:blipFill>
          <a:blip r:embed="rId3">
            <a:alphaModFix/>
          </a:blip>
          <a:stretch>
            <a:fillRect/>
          </a:stretch>
        </p:blipFill>
        <p:spPr>
          <a:xfrm>
            <a:off x="622650" y="1334851"/>
            <a:ext cx="7898700" cy="2473800"/>
          </a:xfrm>
          <a:prstGeom prst="rect">
            <a:avLst/>
          </a:prstGeom>
          <a:noFill/>
          <a:ln>
            <a:noFill/>
          </a:ln>
        </p:spPr>
      </p:pic>
      <p:sp>
        <p:nvSpPr>
          <p:cNvPr id="391" name="Google Shape;391;p52"/>
          <p:cNvSpPr/>
          <p:nvPr/>
        </p:nvSpPr>
        <p:spPr>
          <a:xfrm>
            <a:off x="675025" y="1685125"/>
            <a:ext cx="4451100" cy="7578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2"/>
          <p:cNvSpPr/>
          <p:nvPr/>
        </p:nvSpPr>
        <p:spPr>
          <a:xfrm>
            <a:off x="967050" y="2867375"/>
            <a:ext cx="4451100" cy="7578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53"/>
          <p:cNvPicPr preferRelativeResize="0"/>
          <p:nvPr/>
        </p:nvPicPr>
        <p:blipFill>
          <a:blip r:embed="rId3">
            <a:alphaModFix/>
          </a:blip>
          <a:stretch>
            <a:fillRect/>
          </a:stretch>
        </p:blipFill>
        <p:spPr>
          <a:xfrm>
            <a:off x="1789400" y="1894500"/>
            <a:ext cx="5565200" cy="1354500"/>
          </a:xfrm>
          <a:prstGeom prst="rect">
            <a:avLst/>
          </a:prstGeom>
          <a:noFill/>
          <a:ln>
            <a:noFill/>
          </a:ln>
        </p:spPr>
      </p:pic>
      <p:sp>
        <p:nvSpPr>
          <p:cNvPr id="398" name="Google Shape;398;p5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1.11</a:t>
            </a:r>
            <a:r>
              <a:rPr lang="en">
                <a:solidFill>
                  <a:schemeClr val="lt1"/>
                </a:solidFill>
              </a:rPr>
              <a:t>: Binding Depth Stencil Target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1.12</a:t>
            </a:r>
            <a:r>
              <a:rPr lang="en">
                <a:solidFill>
                  <a:schemeClr val="lt1"/>
                </a:solidFill>
              </a:rPr>
              <a:t>: Binding UAVs for Pixel Shaders</a:t>
            </a:r>
            <a:endParaRPr/>
          </a:p>
        </p:txBody>
      </p:sp>
      <p:pic>
        <p:nvPicPr>
          <p:cNvPr id="404" name="Google Shape;404;p54"/>
          <p:cNvPicPr preferRelativeResize="0"/>
          <p:nvPr/>
        </p:nvPicPr>
        <p:blipFill>
          <a:blip r:embed="rId3">
            <a:alphaModFix/>
          </a:blip>
          <a:stretch>
            <a:fillRect/>
          </a:stretch>
        </p:blipFill>
        <p:spPr>
          <a:xfrm>
            <a:off x="1559425" y="1823825"/>
            <a:ext cx="6025150" cy="1495850"/>
          </a:xfrm>
          <a:prstGeom prst="rect">
            <a:avLst/>
          </a:prstGeom>
          <a:noFill/>
          <a:ln>
            <a:noFill/>
          </a:ln>
        </p:spPr>
      </p:pic>
      <p:sp>
        <p:nvSpPr>
          <p:cNvPr id="405" name="Google Shape;405;p54"/>
          <p:cNvSpPr/>
          <p:nvPr/>
        </p:nvSpPr>
        <p:spPr>
          <a:xfrm>
            <a:off x="1867800" y="2330975"/>
            <a:ext cx="5585700" cy="466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1.13</a:t>
            </a:r>
            <a:r>
              <a:rPr lang="en">
                <a:solidFill>
                  <a:schemeClr val="lt1"/>
                </a:solidFill>
              </a:rPr>
              <a:t>: Registration</a:t>
            </a:r>
            <a:endParaRPr/>
          </a:p>
        </p:txBody>
      </p:sp>
      <p:pic>
        <p:nvPicPr>
          <p:cNvPr id="411" name="Google Shape;411;p55"/>
          <p:cNvPicPr preferRelativeResize="0"/>
          <p:nvPr/>
        </p:nvPicPr>
        <p:blipFill>
          <a:blip r:embed="rId3">
            <a:alphaModFix/>
          </a:blip>
          <a:stretch>
            <a:fillRect/>
          </a:stretch>
        </p:blipFill>
        <p:spPr>
          <a:xfrm>
            <a:off x="152400" y="2203450"/>
            <a:ext cx="8839200" cy="736600"/>
          </a:xfrm>
          <a:prstGeom prst="rect">
            <a:avLst/>
          </a:prstGeom>
          <a:noFill/>
          <a:ln>
            <a:noFill/>
          </a:ln>
        </p:spPr>
      </p:pic>
      <p:sp>
        <p:nvSpPr>
          <p:cNvPr id="412" name="Google Shape;412;p55"/>
          <p:cNvSpPr txBox="1"/>
          <p:nvPr/>
        </p:nvSpPr>
        <p:spPr>
          <a:xfrm>
            <a:off x="1035900" y="3648400"/>
            <a:ext cx="70722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Check out </a:t>
            </a:r>
            <a:r>
              <a:rPr lang="en">
                <a:solidFill>
                  <a:srgbClr val="0EABFF"/>
                </a:solidFill>
                <a:latin typeface="Courier New"/>
                <a:ea typeface="Courier New"/>
                <a:cs typeface="Courier New"/>
                <a:sym typeface="Courier New"/>
              </a:rPr>
              <a:t>GRenderTargetPool.CreateUntrackedElement()</a:t>
            </a:r>
            <a:r>
              <a:rPr lang="en">
                <a:solidFill>
                  <a:schemeClr val="lt1"/>
                </a:solidFill>
                <a:latin typeface="Roboto Light"/>
                <a:ea typeface="Roboto Light"/>
                <a:cs typeface="Roboto Light"/>
                <a:sym typeface="Roboto Light"/>
              </a:rPr>
              <a:t> to get a </a:t>
            </a:r>
            <a:r>
              <a:rPr lang="en">
                <a:solidFill>
                  <a:srgbClr val="0EABFF"/>
                </a:solidFill>
                <a:latin typeface="Roboto Light"/>
                <a:ea typeface="Roboto Light"/>
                <a:cs typeface="Roboto Light"/>
                <a:sym typeface="Roboto Light"/>
              </a:rPr>
              <a:t>TRefCountPtr&lt;IPooledRenderTarget&gt;</a:t>
            </a:r>
            <a:r>
              <a:rPr lang="en">
                <a:solidFill>
                  <a:schemeClr val="lt1"/>
                </a:solidFill>
                <a:latin typeface="Roboto Light"/>
                <a:ea typeface="Roboto Light"/>
                <a:cs typeface="Roboto Light"/>
                <a:sym typeface="Roboto Light"/>
              </a:rPr>
              <a:t> if need to register a different from RHI resource (for instance the very old FRenderTarget)</a:t>
            </a:r>
            <a:endParaRPr>
              <a:solidFill>
                <a:schemeClr val="lt1"/>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1.14</a:t>
            </a:r>
            <a:r>
              <a:rPr lang="en">
                <a:solidFill>
                  <a:schemeClr val="lt1"/>
                </a:solidFill>
              </a:rPr>
              <a:t>: Extraction Queries</a:t>
            </a:r>
            <a:endParaRPr/>
          </a:p>
        </p:txBody>
      </p:sp>
      <p:pic>
        <p:nvPicPr>
          <p:cNvPr id="418" name="Google Shape;418;p56"/>
          <p:cNvPicPr preferRelativeResize="0"/>
          <p:nvPr/>
        </p:nvPicPr>
        <p:blipFill>
          <a:blip r:embed="rId3">
            <a:alphaModFix/>
          </a:blip>
          <a:stretch>
            <a:fillRect/>
          </a:stretch>
        </p:blipFill>
        <p:spPr>
          <a:xfrm>
            <a:off x="1349063" y="1160025"/>
            <a:ext cx="6445876" cy="2823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1.15</a:t>
            </a:r>
            <a:r>
              <a:rPr lang="en">
                <a:solidFill>
                  <a:schemeClr val="lt1"/>
                </a:solidFill>
              </a:rPr>
              <a:t>: Creating Buffers</a:t>
            </a:r>
            <a:endParaRPr/>
          </a:p>
        </p:txBody>
      </p:sp>
      <p:pic>
        <p:nvPicPr>
          <p:cNvPr id="424" name="Google Shape;424;p57"/>
          <p:cNvPicPr preferRelativeResize="0"/>
          <p:nvPr/>
        </p:nvPicPr>
        <p:blipFill>
          <a:blip r:embed="rId3">
            <a:alphaModFix/>
          </a:blip>
          <a:stretch>
            <a:fillRect/>
          </a:stretch>
        </p:blipFill>
        <p:spPr>
          <a:xfrm>
            <a:off x="715752" y="3443326"/>
            <a:ext cx="6929296" cy="786750"/>
          </a:xfrm>
          <a:prstGeom prst="rect">
            <a:avLst/>
          </a:prstGeom>
          <a:noFill/>
          <a:ln>
            <a:noFill/>
          </a:ln>
        </p:spPr>
      </p:pic>
      <p:pic>
        <p:nvPicPr>
          <p:cNvPr id="425" name="Google Shape;425;p57"/>
          <p:cNvPicPr preferRelativeResize="0"/>
          <p:nvPr/>
        </p:nvPicPr>
        <p:blipFill>
          <a:blip r:embed="rId4">
            <a:alphaModFix/>
          </a:blip>
          <a:stretch>
            <a:fillRect/>
          </a:stretch>
        </p:blipFill>
        <p:spPr>
          <a:xfrm>
            <a:off x="680774" y="1433875"/>
            <a:ext cx="7782452" cy="1437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1.16</a:t>
            </a:r>
            <a:r>
              <a:rPr lang="en">
                <a:solidFill>
                  <a:schemeClr val="lt1"/>
                </a:solidFill>
              </a:rPr>
              <a:t>: Reading from a Buffer Using an SRV</a:t>
            </a:r>
            <a:endParaRPr/>
          </a:p>
        </p:txBody>
      </p:sp>
      <p:pic>
        <p:nvPicPr>
          <p:cNvPr id="431" name="Google Shape;431;p58"/>
          <p:cNvPicPr preferRelativeResize="0"/>
          <p:nvPr/>
        </p:nvPicPr>
        <p:blipFill>
          <a:blip r:embed="rId3">
            <a:alphaModFix/>
          </a:blip>
          <a:stretch>
            <a:fillRect/>
          </a:stretch>
        </p:blipFill>
        <p:spPr>
          <a:xfrm>
            <a:off x="1402325" y="1408975"/>
            <a:ext cx="6339350" cy="1139500"/>
          </a:xfrm>
          <a:prstGeom prst="rect">
            <a:avLst/>
          </a:prstGeom>
          <a:noFill/>
          <a:ln>
            <a:noFill/>
          </a:ln>
        </p:spPr>
      </p:pic>
      <p:pic>
        <p:nvPicPr>
          <p:cNvPr id="432" name="Google Shape;432;p58"/>
          <p:cNvPicPr preferRelativeResize="0"/>
          <p:nvPr/>
        </p:nvPicPr>
        <p:blipFill>
          <a:blip r:embed="rId4">
            <a:alphaModFix/>
          </a:blip>
          <a:stretch>
            <a:fillRect/>
          </a:stretch>
        </p:blipFill>
        <p:spPr>
          <a:xfrm>
            <a:off x="1192875" y="2762174"/>
            <a:ext cx="6758251" cy="634300"/>
          </a:xfrm>
          <a:prstGeom prst="rect">
            <a:avLst/>
          </a:prstGeom>
          <a:noFill/>
          <a:ln>
            <a:noFill/>
          </a:ln>
        </p:spPr>
      </p:pic>
      <p:sp>
        <p:nvSpPr>
          <p:cNvPr id="433" name="Google Shape;433;p58"/>
          <p:cNvSpPr/>
          <p:nvPr/>
        </p:nvSpPr>
        <p:spPr>
          <a:xfrm>
            <a:off x="1675775" y="1794300"/>
            <a:ext cx="60222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8"/>
          <p:cNvSpPr/>
          <p:nvPr/>
        </p:nvSpPr>
        <p:spPr>
          <a:xfrm>
            <a:off x="1192875" y="3034750"/>
            <a:ext cx="47595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1.17</a:t>
            </a:r>
            <a:r>
              <a:rPr lang="en">
                <a:solidFill>
                  <a:schemeClr val="lt1"/>
                </a:solidFill>
              </a:rPr>
              <a:t>: Indirect Draw/Dispatch Buffer</a:t>
            </a:r>
            <a:endParaRPr/>
          </a:p>
        </p:txBody>
      </p:sp>
      <p:pic>
        <p:nvPicPr>
          <p:cNvPr id="440" name="Google Shape;440;p59"/>
          <p:cNvPicPr preferRelativeResize="0"/>
          <p:nvPr/>
        </p:nvPicPr>
        <p:blipFill>
          <a:blip r:embed="rId3">
            <a:alphaModFix/>
          </a:blip>
          <a:stretch>
            <a:fillRect/>
          </a:stretch>
        </p:blipFill>
        <p:spPr>
          <a:xfrm>
            <a:off x="1402325" y="1059875"/>
            <a:ext cx="6339350" cy="1139500"/>
          </a:xfrm>
          <a:prstGeom prst="rect">
            <a:avLst/>
          </a:prstGeom>
          <a:noFill/>
          <a:ln>
            <a:noFill/>
          </a:ln>
        </p:spPr>
      </p:pic>
      <p:pic>
        <p:nvPicPr>
          <p:cNvPr id="441" name="Google Shape;441;p59"/>
          <p:cNvPicPr preferRelativeResize="0"/>
          <p:nvPr/>
        </p:nvPicPr>
        <p:blipFill>
          <a:blip r:embed="rId4">
            <a:alphaModFix/>
          </a:blip>
          <a:stretch>
            <a:fillRect/>
          </a:stretch>
        </p:blipFill>
        <p:spPr>
          <a:xfrm>
            <a:off x="1192875" y="2413074"/>
            <a:ext cx="6758251" cy="634300"/>
          </a:xfrm>
          <a:prstGeom prst="rect">
            <a:avLst/>
          </a:prstGeom>
          <a:noFill/>
          <a:ln>
            <a:noFill/>
          </a:ln>
        </p:spPr>
      </p:pic>
      <p:sp>
        <p:nvSpPr>
          <p:cNvPr id="442" name="Google Shape;442;p59"/>
          <p:cNvSpPr/>
          <p:nvPr/>
        </p:nvSpPr>
        <p:spPr>
          <a:xfrm>
            <a:off x="1675775" y="1259025"/>
            <a:ext cx="52542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p:nvPr/>
        </p:nvSpPr>
        <p:spPr>
          <a:xfrm>
            <a:off x="1192875" y="2546000"/>
            <a:ext cx="44394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59"/>
          <p:cNvPicPr preferRelativeResize="0"/>
          <p:nvPr/>
        </p:nvPicPr>
        <p:blipFill>
          <a:blip r:embed="rId5">
            <a:alphaModFix/>
          </a:blip>
          <a:stretch>
            <a:fillRect/>
          </a:stretch>
        </p:blipFill>
        <p:spPr>
          <a:xfrm>
            <a:off x="2257650" y="3099025"/>
            <a:ext cx="4628700" cy="1372150"/>
          </a:xfrm>
          <a:prstGeom prst="rect">
            <a:avLst/>
          </a:prstGeom>
          <a:noFill/>
          <a:ln>
            <a:noFill/>
          </a:ln>
        </p:spPr>
      </p:pic>
      <p:sp>
        <p:nvSpPr>
          <p:cNvPr id="445" name="Google Shape;445;p59"/>
          <p:cNvSpPr/>
          <p:nvPr/>
        </p:nvSpPr>
        <p:spPr>
          <a:xfrm>
            <a:off x="2654425" y="4025000"/>
            <a:ext cx="35190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Shader Parameters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 Pass Debugging and Methodology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2.00: VisualizeTexture Integration</a:t>
            </a:r>
            <a:endParaRPr/>
          </a:p>
        </p:txBody>
      </p:sp>
      <p:sp>
        <p:nvSpPr>
          <p:cNvPr id="456" name="Google Shape;456;p61"/>
          <p:cNvSpPr txBox="1"/>
          <p:nvPr/>
        </p:nvSpPr>
        <p:spPr>
          <a:xfrm>
            <a:off x="516325" y="1543350"/>
            <a:ext cx="4653600" cy="16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List all texture available</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&gt; vis</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Look at a texture named “DOFGatherForeground”</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&gt; vis DOFGatherForeground</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pic>
        <p:nvPicPr>
          <p:cNvPr id="457" name="Google Shape;457;p61"/>
          <p:cNvPicPr preferRelativeResize="0"/>
          <p:nvPr/>
        </p:nvPicPr>
        <p:blipFill>
          <a:blip r:embed="rId3">
            <a:alphaModFix/>
          </a:blip>
          <a:stretch>
            <a:fillRect/>
          </a:stretch>
        </p:blipFill>
        <p:spPr>
          <a:xfrm>
            <a:off x="1217475" y="3352801"/>
            <a:ext cx="6709050" cy="904400"/>
          </a:xfrm>
          <a:prstGeom prst="rect">
            <a:avLst/>
          </a:prstGeom>
          <a:noFill/>
          <a:ln>
            <a:noFill/>
          </a:ln>
        </p:spPr>
      </p:pic>
      <p:pic>
        <p:nvPicPr>
          <p:cNvPr id="458" name="Google Shape;458;p61"/>
          <p:cNvPicPr preferRelativeResize="0"/>
          <p:nvPr/>
        </p:nvPicPr>
        <p:blipFill>
          <a:blip r:embed="rId4">
            <a:alphaModFix/>
          </a:blip>
          <a:stretch>
            <a:fillRect/>
          </a:stretch>
        </p:blipFill>
        <p:spPr>
          <a:xfrm>
            <a:off x="5455149" y="1232450"/>
            <a:ext cx="3124202" cy="1750251"/>
          </a:xfrm>
          <a:prstGeom prst="rect">
            <a:avLst/>
          </a:prstGeom>
          <a:noFill/>
          <a:ln>
            <a:noFill/>
          </a:ln>
        </p:spPr>
      </p:pic>
      <p:sp>
        <p:nvSpPr>
          <p:cNvPr id="459" name="Google Shape;459;p61"/>
          <p:cNvSpPr/>
          <p:nvPr/>
        </p:nvSpPr>
        <p:spPr>
          <a:xfrm>
            <a:off x="1138425" y="3508700"/>
            <a:ext cx="131700" cy="131700"/>
          </a:xfrm>
          <a:prstGeom prst="right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
        <p:nvSpPr>
          <p:cNvPr id="460" name="Google Shape;460;p61"/>
          <p:cNvSpPr/>
          <p:nvPr/>
        </p:nvSpPr>
        <p:spPr>
          <a:xfrm>
            <a:off x="1138425" y="3739150"/>
            <a:ext cx="131700" cy="131700"/>
          </a:xfrm>
          <a:prstGeom prst="right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
        <p:nvSpPr>
          <p:cNvPr id="461" name="Google Shape;461;p61"/>
          <p:cNvSpPr/>
          <p:nvPr/>
        </p:nvSpPr>
        <p:spPr>
          <a:xfrm>
            <a:off x="1138425" y="3969600"/>
            <a:ext cx="131700" cy="131700"/>
          </a:xfrm>
          <a:prstGeom prst="right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2.01: Selecting a Resource Version</a:t>
            </a:r>
            <a:endParaRPr/>
          </a:p>
        </p:txBody>
      </p:sp>
      <p:sp>
        <p:nvSpPr>
          <p:cNvPr id="467" name="Google Shape;467;p62"/>
          <p:cNvSpPr txBox="1"/>
          <p:nvPr/>
        </p:nvSpPr>
        <p:spPr>
          <a:xfrm>
            <a:off x="516325" y="1232450"/>
            <a:ext cx="5712900" cy="19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Look at 2nd iteration specifically </a:t>
            </a:r>
            <a:r>
              <a:rPr lang="en">
                <a:solidFill>
                  <a:schemeClr val="lt1"/>
                </a:solidFill>
                <a:latin typeface="Roboto Light"/>
                <a:ea typeface="Roboto Light"/>
                <a:cs typeface="Roboto Light"/>
                <a:sym typeface="Roboto Light"/>
              </a:rPr>
              <a:t>“DOFGatherForeground”</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a:solidFill>
                  <a:schemeClr val="lt1"/>
                </a:solidFill>
                <a:latin typeface="Roboto Light"/>
                <a:ea typeface="Roboto Light"/>
                <a:cs typeface="Roboto Light"/>
                <a:sym typeface="Roboto Light"/>
              </a:rPr>
              <a:t>&gt; vis DOFGatherForeground@1</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pic>
        <p:nvPicPr>
          <p:cNvPr id="468" name="Google Shape;468;p62"/>
          <p:cNvPicPr preferRelativeResize="0"/>
          <p:nvPr/>
        </p:nvPicPr>
        <p:blipFill>
          <a:blip r:embed="rId3">
            <a:alphaModFix/>
          </a:blip>
          <a:stretch>
            <a:fillRect/>
          </a:stretch>
        </p:blipFill>
        <p:spPr>
          <a:xfrm>
            <a:off x="795875" y="2058375"/>
            <a:ext cx="7552249" cy="666750"/>
          </a:xfrm>
          <a:prstGeom prst="rect">
            <a:avLst/>
          </a:prstGeom>
          <a:noFill/>
          <a:ln>
            <a:noFill/>
          </a:ln>
        </p:spPr>
      </p:pic>
      <p:sp>
        <p:nvSpPr>
          <p:cNvPr id="469" name="Google Shape;469;p62"/>
          <p:cNvSpPr/>
          <p:nvPr/>
        </p:nvSpPr>
        <p:spPr>
          <a:xfrm>
            <a:off x="1227775" y="2333500"/>
            <a:ext cx="6173400" cy="195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2"/>
          <p:cNvSpPr txBox="1"/>
          <p:nvPr/>
        </p:nvSpPr>
        <p:spPr>
          <a:xfrm>
            <a:off x="1986875" y="2381275"/>
            <a:ext cx="3035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63"/>
          <p:cNvPicPr preferRelativeResize="0"/>
          <p:nvPr/>
        </p:nvPicPr>
        <p:blipFill>
          <a:blip r:embed="rId3">
            <a:alphaModFix/>
          </a:blip>
          <a:stretch>
            <a:fillRect/>
          </a:stretch>
        </p:blipFill>
        <p:spPr>
          <a:xfrm>
            <a:off x="690113" y="2187400"/>
            <a:ext cx="5829300" cy="1314450"/>
          </a:xfrm>
          <a:prstGeom prst="rect">
            <a:avLst/>
          </a:prstGeom>
          <a:noFill/>
          <a:ln>
            <a:noFill/>
          </a:ln>
        </p:spPr>
      </p:pic>
      <p:sp>
        <p:nvSpPr>
          <p:cNvPr id="476" name="Google Shape;476;p6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a:t>
            </a:r>
            <a:r>
              <a:rPr lang="en">
                <a:solidFill>
                  <a:schemeClr val="lt1"/>
                </a:solidFill>
              </a:rPr>
              <a:t>.02: The Downside of Deferred Execution</a:t>
            </a:r>
            <a:endParaRPr/>
          </a:p>
        </p:txBody>
      </p:sp>
      <p:sp>
        <p:nvSpPr>
          <p:cNvPr id="477" name="Google Shape;477;p63"/>
          <p:cNvSpPr txBox="1"/>
          <p:nvPr/>
        </p:nvSpPr>
        <p:spPr>
          <a:xfrm>
            <a:off x="1101300" y="1130613"/>
            <a:ext cx="6941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Example of a breakpoint in DOF’s IndirectScatter pass (DiaphragmDOF.cpp)</a:t>
            </a:r>
            <a:endParaRPr>
              <a:solidFill>
                <a:srgbClr val="FFFFFF"/>
              </a:solidFill>
              <a:latin typeface="Roboto Light"/>
              <a:ea typeface="Roboto Light"/>
              <a:cs typeface="Roboto Light"/>
              <a:sym typeface="Roboto Light"/>
            </a:endParaRPr>
          </a:p>
        </p:txBody>
      </p:sp>
      <p:sp>
        <p:nvSpPr>
          <p:cNvPr id="478" name="Google Shape;478;p63"/>
          <p:cNvSpPr/>
          <p:nvPr/>
        </p:nvSpPr>
        <p:spPr>
          <a:xfrm>
            <a:off x="675113" y="2157400"/>
            <a:ext cx="5859300" cy="285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EABFF"/>
              </a:highlight>
            </a:endParaRPr>
          </a:p>
        </p:txBody>
      </p:sp>
      <p:sp>
        <p:nvSpPr>
          <p:cNvPr id="479" name="Google Shape;479;p63"/>
          <p:cNvSpPr txBox="1"/>
          <p:nvPr/>
        </p:nvSpPr>
        <p:spPr>
          <a:xfrm>
            <a:off x="515131" y="1766500"/>
            <a:ext cx="4919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EABFF"/>
                </a:solidFill>
                <a:latin typeface="Roboto"/>
                <a:ea typeface="Roboto"/>
                <a:cs typeface="Roboto"/>
                <a:sym typeface="Roboto"/>
              </a:rPr>
              <a:t>Callstack in the lambda of the DOF’s IndirectScatter pass</a:t>
            </a:r>
            <a:endParaRPr b="1">
              <a:solidFill>
                <a:srgbClr val="0EABFF"/>
              </a:solidFill>
              <a:latin typeface="Roboto"/>
              <a:ea typeface="Roboto"/>
              <a:cs typeface="Roboto"/>
              <a:sym typeface="Roboto"/>
            </a:endParaRPr>
          </a:p>
        </p:txBody>
      </p:sp>
      <p:sp>
        <p:nvSpPr>
          <p:cNvPr id="480" name="Google Shape;480;p63"/>
          <p:cNvSpPr/>
          <p:nvPr/>
        </p:nvSpPr>
        <p:spPr>
          <a:xfrm>
            <a:off x="675113" y="2471563"/>
            <a:ext cx="5859300" cy="681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EABFF"/>
              </a:highlight>
            </a:endParaRPr>
          </a:p>
        </p:txBody>
      </p:sp>
      <p:sp>
        <p:nvSpPr>
          <p:cNvPr id="481" name="Google Shape;481;p63"/>
          <p:cNvSpPr/>
          <p:nvPr/>
        </p:nvSpPr>
        <p:spPr>
          <a:xfrm>
            <a:off x="675113" y="3175775"/>
            <a:ext cx="5859300" cy="28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EABFF"/>
              </a:highlight>
            </a:endParaRPr>
          </a:p>
        </p:txBody>
      </p:sp>
      <p:sp>
        <p:nvSpPr>
          <p:cNvPr id="482" name="Google Shape;482;p63"/>
          <p:cNvSpPr txBox="1"/>
          <p:nvPr/>
        </p:nvSpPr>
        <p:spPr>
          <a:xfrm>
            <a:off x="515112" y="3503750"/>
            <a:ext cx="6019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Roboto"/>
                <a:ea typeface="Roboto"/>
                <a:cs typeface="Roboto"/>
                <a:sym typeface="Roboto"/>
              </a:rPr>
              <a:t>Callstack in the post processing chain, not DOF. :(</a:t>
            </a:r>
            <a:endParaRPr b="1">
              <a:solidFill>
                <a:srgbClr val="FF0000"/>
              </a:solidFill>
              <a:latin typeface="Roboto"/>
              <a:ea typeface="Roboto"/>
              <a:cs typeface="Roboto"/>
              <a:sym typeface="Roboto"/>
            </a:endParaRPr>
          </a:p>
        </p:txBody>
      </p:sp>
      <p:sp>
        <p:nvSpPr>
          <p:cNvPr id="483" name="Google Shape;483;p63"/>
          <p:cNvSpPr txBox="1"/>
          <p:nvPr/>
        </p:nvSpPr>
        <p:spPr>
          <a:xfrm>
            <a:off x="1101300" y="4007088"/>
            <a:ext cx="6941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The setup </a:t>
            </a:r>
            <a:r>
              <a:rPr lang="en">
                <a:solidFill>
                  <a:srgbClr val="FFFFFF"/>
                </a:solidFill>
                <a:latin typeface="Roboto Light"/>
                <a:ea typeface="Roboto Light"/>
                <a:cs typeface="Roboto Light"/>
                <a:sym typeface="Roboto Light"/>
              </a:rPr>
              <a:t>of the pass </a:t>
            </a:r>
            <a:r>
              <a:rPr lang="en">
                <a:solidFill>
                  <a:srgbClr val="FFFFFF"/>
                </a:solidFill>
                <a:latin typeface="Roboto Light"/>
                <a:ea typeface="Roboto Light"/>
                <a:cs typeface="Roboto Light"/>
                <a:sym typeface="Roboto Light"/>
              </a:rPr>
              <a:t>might hold the reason of your bug but it is long gone when executing the pass...</a:t>
            </a:r>
            <a:endParaRPr>
              <a:solidFill>
                <a:srgbClr val="FFFFFF"/>
              </a:solidFill>
              <a:latin typeface="Roboto Light"/>
              <a:ea typeface="Roboto Light"/>
              <a:cs typeface="Roboto Light"/>
              <a:sym typeface="Roboto Light"/>
            </a:endParaRPr>
          </a:p>
        </p:txBody>
      </p:sp>
      <p:sp>
        <p:nvSpPr>
          <p:cNvPr id="484" name="Google Shape;484;p63"/>
          <p:cNvSpPr txBox="1"/>
          <p:nvPr/>
        </p:nvSpPr>
        <p:spPr>
          <a:xfrm>
            <a:off x="6563388" y="2496925"/>
            <a:ext cx="20655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Roboto"/>
                <a:ea typeface="Roboto"/>
                <a:cs typeface="Roboto"/>
                <a:sym typeface="Roboto"/>
              </a:rPr>
              <a:t>Callstack of the implementation of RDG</a:t>
            </a:r>
            <a:endParaRPr b="1">
              <a:solidFill>
                <a:srgbClr val="FFFF00"/>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4"/>
          <p:cNvSpPr txBox="1"/>
          <p:nvPr>
            <p:ph idx="1" type="body"/>
          </p:nvPr>
        </p:nvSpPr>
        <p:spPr>
          <a:xfrm>
            <a:off x="311700" y="1152475"/>
            <a:ext cx="8302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Executes passes </a:t>
            </a:r>
            <a:r>
              <a:rPr b="1" lang="en">
                <a:solidFill>
                  <a:srgbClr val="0EABFF"/>
                </a:solidFill>
                <a:latin typeface="Roboto"/>
                <a:ea typeface="Roboto"/>
                <a:cs typeface="Roboto"/>
                <a:sym typeface="Roboto"/>
              </a:rPr>
              <a:t>immediately</a:t>
            </a:r>
            <a:r>
              <a:rPr b="1" lang="en">
                <a:solidFill>
                  <a:srgbClr val="0EABFF"/>
                </a:solidFill>
                <a:latin typeface="Roboto"/>
                <a:ea typeface="Roboto"/>
                <a:cs typeface="Roboto"/>
                <a:sym typeface="Roboto"/>
              </a:rPr>
              <a:t> </a:t>
            </a:r>
            <a:r>
              <a:rPr lang="en"/>
              <a:t>as they get added;</a:t>
            </a:r>
            <a:br>
              <a:rPr lang="en"/>
            </a:br>
            <a:endParaRPr/>
          </a:p>
          <a:p>
            <a:pPr indent="-342900" lvl="0" marL="457200" rtl="0" algn="l">
              <a:spcBef>
                <a:spcPts val="0"/>
              </a:spcBef>
              <a:spcAft>
                <a:spcPts val="0"/>
              </a:spcAft>
              <a:buSzPts val="1800"/>
              <a:buChar char="●"/>
            </a:pPr>
            <a:r>
              <a:rPr lang="en"/>
              <a:t>Produces same functional behavior as deferred execution;</a:t>
            </a:r>
            <a:br>
              <a:rPr lang="en"/>
            </a:br>
            <a:endParaRPr/>
          </a:p>
          <a:p>
            <a:pPr indent="-342900" lvl="0" marL="457200" rtl="0" algn="l">
              <a:spcBef>
                <a:spcPts val="0"/>
              </a:spcBef>
              <a:spcAft>
                <a:spcPts val="0"/>
              </a:spcAft>
              <a:buSzPts val="1800"/>
              <a:buChar char="●"/>
            </a:pPr>
            <a:r>
              <a:rPr lang="en"/>
              <a:t>If break in execution, e</a:t>
            </a:r>
            <a:r>
              <a:rPr lang="en"/>
              <a:t>asy to inspect setup code;</a:t>
            </a:r>
            <a:br>
              <a:rPr lang="en"/>
            </a:br>
            <a:endParaRPr/>
          </a:p>
          <a:p>
            <a:pPr indent="-342900" lvl="0" marL="457200" rtl="0" algn="l">
              <a:spcBef>
                <a:spcPts val="0"/>
              </a:spcBef>
              <a:spcAft>
                <a:spcPts val="0"/>
              </a:spcAft>
              <a:buSzPts val="1800"/>
              <a:buChar char="●"/>
            </a:pPr>
            <a:r>
              <a:rPr lang="en"/>
              <a:t>Reason you can </a:t>
            </a:r>
            <a:r>
              <a:rPr b="1" lang="en" u="sng">
                <a:solidFill>
                  <a:srgbClr val="DD7E6B"/>
                </a:solidFill>
                <a:latin typeface="Roboto"/>
                <a:ea typeface="Roboto"/>
                <a:cs typeface="Roboto"/>
                <a:sym typeface="Roboto"/>
              </a:rPr>
              <a:t>NOT</a:t>
            </a:r>
            <a:r>
              <a:rPr lang="en"/>
              <a:t> modify PassParameter after </a:t>
            </a:r>
            <a:r>
              <a:rPr lang="en">
                <a:latin typeface="Courier New"/>
                <a:ea typeface="Courier New"/>
                <a:cs typeface="Courier New"/>
                <a:sym typeface="Courier New"/>
              </a:rPr>
              <a:t>AddPass()</a:t>
            </a:r>
            <a:br>
              <a:rPr lang="en"/>
            </a:br>
            <a:endParaRPr/>
          </a:p>
          <a:p>
            <a:pPr indent="-342900" lvl="0" marL="457200" rtl="0" algn="l">
              <a:spcBef>
                <a:spcPts val="0"/>
              </a:spcBef>
              <a:spcAft>
                <a:spcPts val="0"/>
              </a:spcAft>
              <a:buSzPts val="1800"/>
              <a:buChar char="●"/>
            </a:pPr>
            <a:r>
              <a:rPr b="1" lang="en">
                <a:solidFill>
                  <a:srgbClr val="0EABFF"/>
                </a:solidFill>
                <a:latin typeface="Roboto"/>
                <a:ea typeface="Roboto"/>
                <a:cs typeface="Roboto"/>
                <a:sym typeface="Roboto"/>
              </a:rPr>
              <a:t>Toggleable at runtime</a:t>
            </a:r>
            <a:r>
              <a:rPr lang="en"/>
              <a:t> with </a:t>
            </a:r>
            <a:r>
              <a:rPr lang="en">
                <a:latin typeface="Courier New"/>
                <a:ea typeface="Courier New"/>
                <a:cs typeface="Courier New"/>
                <a:sym typeface="Courier New"/>
              </a:rPr>
              <a:t>r.RDG.ImmediateMode</a:t>
            </a:r>
            <a:br>
              <a:rPr lang="en"/>
            </a:br>
            <a:endParaRPr/>
          </a:p>
          <a:p>
            <a:pPr indent="-342900" lvl="0" marL="457200" rtl="0" algn="l">
              <a:spcBef>
                <a:spcPts val="0"/>
              </a:spcBef>
              <a:spcAft>
                <a:spcPts val="0"/>
              </a:spcAft>
              <a:buSzPts val="1800"/>
              <a:buChar char="●"/>
            </a:pPr>
            <a:r>
              <a:rPr lang="en"/>
              <a:t>Uses a lot of memory; consider running at lower resolution: </a:t>
            </a:r>
            <a:r>
              <a:rPr lang="en">
                <a:latin typeface="Courier New"/>
                <a:ea typeface="Courier New"/>
                <a:cs typeface="Courier New"/>
                <a:sym typeface="Courier New"/>
              </a:rPr>
              <a:t>r.Test.SecondaryUpscaleOverride</a:t>
            </a:r>
            <a:endParaRPr>
              <a:latin typeface="Courier New"/>
              <a:ea typeface="Courier New"/>
              <a:cs typeface="Courier New"/>
              <a:sym typeface="Courier New"/>
            </a:endParaRPr>
          </a:p>
        </p:txBody>
      </p:sp>
      <p:sp>
        <p:nvSpPr>
          <p:cNvPr id="490" name="Google Shape;490;p6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2.03: </a:t>
            </a:r>
            <a:r>
              <a:rPr lang="en">
                <a:solidFill>
                  <a:schemeClr val="lt1"/>
                </a:solidFill>
              </a:rPr>
              <a:t>-rdgimmediate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2.04:</a:t>
            </a:r>
            <a:r>
              <a:rPr lang="en">
                <a:solidFill>
                  <a:schemeClr val="lt1"/>
                </a:solidFill>
              </a:rPr>
              <a:t> -rdgimmediate in action</a:t>
            </a:r>
            <a:endParaRPr/>
          </a:p>
        </p:txBody>
      </p:sp>
      <p:pic>
        <p:nvPicPr>
          <p:cNvPr id="496" name="Google Shape;496;p65"/>
          <p:cNvPicPr preferRelativeResize="0"/>
          <p:nvPr/>
        </p:nvPicPr>
        <p:blipFill>
          <a:blip r:embed="rId3">
            <a:alphaModFix/>
          </a:blip>
          <a:stretch>
            <a:fillRect/>
          </a:stretch>
        </p:blipFill>
        <p:spPr>
          <a:xfrm>
            <a:off x="133000" y="1391850"/>
            <a:ext cx="8839202" cy="2813605"/>
          </a:xfrm>
          <a:prstGeom prst="rect">
            <a:avLst/>
          </a:prstGeom>
          <a:noFill/>
          <a:ln>
            <a:noFill/>
          </a:ln>
        </p:spPr>
      </p:pic>
      <p:sp>
        <p:nvSpPr>
          <p:cNvPr id="497" name="Google Shape;497;p65"/>
          <p:cNvSpPr/>
          <p:nvPr/>
        </p:nvSpPr>
        <p:spPr>
          <a:xfrm>
            <a:off x="1394575" y="1331575"/>
            <a:ext cx="7616400" cy="24321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EABFF"/>
              </a:highlight>
            </a:endParaRPr>
          </a:p>
        </p:txBody>
      </p:sp>
      <p:sp>
        <p:nvSpPr>
          <p:cNvPr id="498" name="Google Shape;498;p65"/>
          <p:cNvSpPr/>
          <p:nvPr/>
        </p:nvSpPr>
        <p:spPr>
          <a:xfrm>
            <a:off x="1394575" y="3798200"/>
            <a:ext cx="7616400" cy="40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EABFF"/>
              </a:highlight>
            </a:endParaRPr>
          </a:p>
        </p:txBody>
      </p:sp>
      <p:sp>
        <p:nvSpPr>
          <p:cNvPr id="499" name="Google Shape;499;p65"/>
          <p:cNvSpPr txBox="1"/>
          <p:nvPr/>
        </p:nvSpPr>
        <p:spPr>
          <a:xfrm>
            <a:off x="5572200" y="940675"/>
            <a:ext cx="1978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EABFF"/>
                </a:solidFill>
                <a:latin typeface="Roboto"/>
                <a:ea typeface="Roboto"/>
                <a:cs typeface="Roboto"/>
                <a:sym typeface="Roboto"/>
              </a:rPr>
              <a:t>Pass setup code</a:t>
            </a:r>
            <a:endParaRPr b="1">
              <a:solidFill>
                <a:srgbClr val="0EABFF"/>
              </a:solidFill>
              <a:latin typeface="Roboto"/>
              <a:ea typeface="Roboto"/>
              <a:cs typeface="Roboto"/>
              <a:sym typeface="Roboto"/>
            </a:endParaRPr>
          </a:p>
        </p:txBody>
      </p:sp>
      <p:sp>
        <p:nvSpPr>
          <p:cNvPr id="500" name="Google Shape;500;p65"/>
          <p:cNvSpPr txBox="1"/>
          <p:nvPr/>
        </p:nvSpPr>
        <p:spPr>
          <a:xfrm>
            <a:off x="5572200" y="4205300"/>
            <a:ext cx="1978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Roboto"/>
                <a:ea typeface="Roboto"/>
                <a:cs typeface="Roboto"/>
                <a:sym typeface="Roboto"/>
              </a:rPr>
              <a:t>Pass execution code</a:t>
            </a:r>
            <a:endParaRPr b="1">
              <a:solidFill>
                <a:srgbClr val="FF0000"/>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2.05:</a:t>
            </a:r>
            <a:r>
              <a:rPr lang="en" sz="3000">
                <a:solidFill>
                  <a:schemeClr val="lt1"/>
                </a:solidFill>
              </a:rPr>
              <a:t> Early Validation of Shader Parameters</a:t>
            </a:r>
            <a:endParaRPr sz="3000"/>
          </a:p>
        </p:txBody>
      </p:sp>
      <p:pic>
        <p:nvPicPr>
          <p:cNvPr id="506" name="Google Shape;506;p66"/>
          <p:cNvPicPr preferRelativeResize="0"/>
          <p:nvPr/>
        </p:nvPicPr>
        <p:blipFill>
          <a:blip r:embed="rId3">
            <a:alphaModFix/>
          </a:blip>
          <a:stretch>
            <a:fillRect/>
          </a:stretch>
        </p:blipFill>
        <p:spPr>
          <a:xfrm>
            <a:off x="721575" y="1226100"/>
            <a:ext cx="7700849" cy="2859525"/>
          </a:xfrm>
          <a:prstGeom prst="rect">
            <a:avLst/>
          </a:prstGeom>
          <a:noFill/>
          <a:ln>
            <a:noFill/>
          </a:ln>
        </p:spPr>
      </p:pic>
      <p:sp>
        <p:nvSpPr>
          <p:cNvPr id="507" name="Google Shape;507;p66"/>
          <p:cNvSpPr/>
          <p:nvPr/>
        </p:nvSpPr>
        <p:spPr>
          <a:xfrm>
            <a:off x="576125" y="2160675"/>
            <a:ext cx="4829400" cy="4272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Extra validation warning that are too CPU costly to check all the time;</a:t>
            </a:r>
            <a:br>
              <a:rPr lang="en"/>
            </a:br>
            <a:endParaRPr/>
          </a:p>
          <a:p>
            <a:pPr indent="-342900" lvl="0" marL="457200" rtl="0" algn="l">
              <a:spcBef>
                <a:spcPts val="0"/>
              </a:spcBef>
              <a:spcAft>
                <a:spcPts val="0"/>
              </a:spcAft>
              <a:buSzPts val="1800"/>
              <a:buChar char="●"/>
            </a:pPr>
            <a:r>
              <a:rPr lang="en"/>
              <a:t>Catch things like (but not limited to):</a:t>
            </a:r>
            <a:endParaRPr/>
          </a:p>
          <a:p>
            <a:pPr indent="-317500" lvl="1" marL="914400" rtl="0" algn="l">
              <a:spcBef>
                <a:spcPts val="0"/>
              </a:spcBef>
              <a:spcAft>
                <a:spcPts val="0"/>
              </a:spcAft>
              <a:buSzPts val="1400"/>
              <a:buChar char="●"/>
            </a:pPr>
            <a:r>
              <a:rPr lang="en"/>
              <a:t>Unneeded resource for pass;</a:t>
            </a:r>
            <a:endParaRPr/>
          </a:p>
          <a:p>
            <a:pPr indent="-317500" lvl="1" marL="914400" rtl="0" algn="l">
              <a:spcBef>
                <a:spcPts val="0"/>
              </a:spcBef>
              <a:spcAft>
                <a:spcPts val="0"/>
              </a:spcAft>
              <a:buSzPts val="1400"/>
              <a:buChar char="●"/>
            </a:pPr>
            <a:r>
              <a:rPr lang="en"/>
              <a:t>Resources produced by pass but not needed.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n">
                <a:solidFill>
                  <a:srgbClr val="0EABFF"/>
                </a:solidFill>
                <a:latin typeface="Roboto"/>
                <a:ea typeface="Roboto"/>
                <a:cs typeface="Roboto"/>
                <a:sym typeface="Roboto"/>
              </a:rPr>
              <a:t>Toggleable at runtime</a:t>
            </a:r>
            <a:r>
              <a:rPr lang="en"/>
              <a:t> with r.RDG.Debug=1.</a:t>
            </a:r>
            <a:endParaRPr/>
          </a:p>
          <a:p>
            <a:pPr indent="0" lvl="0" marL="0" rtl="0" algn="l">
              <a:spcBef>
                <a:spcPts val="0"/>
              </a:spcBef>
              <a:spcAft>
                <a:spcPts val="0"/>
              </a:spcAft>
              <a:buNone/>
            </a:pPr>
            <a:r>
              <a:t/>
            </a:r>
            <a:endParaRPr/>
          </a:p>
        </p:txBody>
      </p:sp>
      <p:sp>
        <p:nvSpPr>
          <p:cNvPr id="513" name="Google Shape;513;p6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2.06:</a:t>
            </a:r>
            <a:r>
              <a:rPr lang="en">
                <a:solidFill>
                  <a:schemeClr val="lt1"/>
                </a:solidFill>
              </a:rPr>
              <a:t> -rdgdebug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2.07</a:t>
            </a:r>
            <a:r>
              <a:rPr lang="en" sz="3000">
                <a:solidFill>
                  <a:schemeClr val="lt1"/>
                </a:solidFill>
              </a:rPr>
              <a:t>: </a:t>
            </a:r>
            <a:r>
              <a:rPr lang="en" sz="3000">
                <a:solidFill>
                  <a:schemeClr val="lt1"/>
                </a:solidFill>
              </a:rPr>
              <a:t>Dependency Methodology</a:t>
            </a:r>
            <a:r>
              <a:rPr lang="en" sz="3000">
                <a:solidFill>
                  <a:schemeClr val="lt1"/>
                </a:solidFill>
              </a:rPr>
              <a:t>: White-Listing</a:t>
            </a:r>
            <a:endParaRPr sz="3000"/>
          </a:p>
        </p:txBody>
      </p:sp>
      <p:pic>
        <p:nvPicPr>
          <p:cNvPr id="519" name="Google Shape;519;p68"/>
          <p:cNvPicPr preferRelativeResize="0"/>
          <p:nvPr/>
        </p:nvPicPr>
        <p:blipFill>
          <a:blip r:embed="rId3">
            <a:alphaModFix/>
          </a:blip>
          <a:stretch>
            <a:fillRect/>
          </a:stretch>
        </p:blipFill>
        <p:spPr>
          <a:xfrm>
            <a:off x="1041600" y="1528461"/>
            <a:ext cx="7060801" cy="2086575"/>
          </a:xfrm>
          <a:prstGeom prst="rect">
            <a:avLst/>
          </a:prstGeom>
          <a:noFill/>
          <a:ln>
            <a:noFill/>
          </a:ln>
        </p:spPr>
      </p:pic>
      <p:sp>
        <p:nvSpPr>
          <p:cNvPr id="520" name="Google Shape;520;p68"/>
          <p:cNvSpPr/>
          <p:nvPr/>
        </p:nvSpPr>
        <p:spPr>
          <a:xfrm>
            <a:off x="1000850" y="2145800"/>
            <a:ext cx="6947100" cy="8436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2.08</a:t>
            </a:r>
            <a:r>
              <a:rPr lang="en" sz="3000">
                <a:solidFill>
                  <a:schemeClr val="lt1"/>
                </a:solidFill>
              </a:rPr>
              <a:t>: Dependency Methodology: Black-Listing</a:t>
            </a:r>
            <a:endParaRPr sz="3000"/>
          </a:p>
        </p:txBody>
      </p:sp>
      <p:pic>
        <p:nvPicPr>
          <p:cNvPr id="526" name="Google Shape;526;p69"/>
          <p:cNvPicPr preferRelativeResize="0"/>
          <p:nvPr/>
        </p:nvPicPr>
        <p:blipFill>
          <a:blip r:embed="rId3">
            <a:alphaModFix/>
          </a:blip>
          <a:stretch>
            <a:fillRect/>
          </a:stretch>
        </p:blipFill>
        <p:spPr>
          <a:xfrm>
            <a:off x="1099775" y="1315876"/>
            <a:ext cx="6944451" cy="2207400"/>
          </a:xfrm>
          <a:prstGeom prst="rect">
            <a:avLst/>
          </a:prstGeom>
          <a:noFill/>
          <a:ln>
            <a:noFill/>
          </a:ln>
        </p:spPr>
      </p:pic>
      <p:sp>
        <p:nvSpPr>
          <p:cNvPr id="527" name="Google Shape;527;p69"/>
          <p:cNvSpPr/>
          <p:nvPr/>
        </p:nvSpPr>
        <p:spPr>
          <a:xfrm>
            <a:off x="1076500" y="2237250"/>
            <a:ext cx="3369000" cy="669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a:t>
            </a:r>
            <a:r>
              <a:rPr lang="en"/>
              <a:t>.00: Shader Inputs in HLSL Source File</a:t>
            </a:r>
            <a:endParaRPr/>
          </a:p>
        </p:txBody>
      </p:sp>
      <p:sp>
        <p:nvSpPr>
          <p:cNvPr id="183" name="Google Shape;183;p25"/>
          <p:cNvSpPr txBox="1"/>
          <p:nvPr/>
        </p:nvSpPr>
        <p:spPr>
          <a:xfrm>
            <a:off x="601150" y="1111225"/>
            <a:ext cx="7941600" cy="34989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urier New"/>
                <a:ea typeface="Courier New"/>
                <a:cs typeface="Courier New"/>
                <a:sym typeface="Courier New"/>
              </a:rPr>
              <a:t>float2 ViewportSize; </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float4 Hello;</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float World;</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float3 FooBarArray[16];</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Texture2D BlueNoiseTexture;</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SamplerState </a:t>
            </a:r>
            <a:r>
              <a:rPr b="1" lang="en">
                <a:solidFill>
                  <a:schemeClr val="lt1"/>
                </a:solidFill>
                <a:latin typeface="Courier New"/>
                <a:ea typeface="Courier New"/>
                <a:cs typeface="Courier New"/>
                <a:sym typeface="Courier New"/>
              </a:rPr>
              <a:t>BlueNoise</a:t>
            </a:r>
            <a:r>
              <a:rPr b="1" lang="en">
                <a:solidFill>
                  <a:srgbClr val="FFFFFF"/>
                </a:solidFill>
                <a:latin typeface="Courier New"/>
                <a:ea typeface="Courier New"/>
                <a:cs typeface="Courier New"/>
                <a:sym typeface="Courier New"/>
              </a:rPr>
              <a:t>Sampler;</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Texture2D SceneColorTexture;</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SamplerState SceneColorSampler;</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a:solidFill>
                  <a:srgbClr val="FFFFFF"/>
                </a:solidFill>
                <a:latin typeface="Courier New"/>
                <a:ea typeface="Courier New"/>
                <a:cs typeface="Courier New"/>
                <a:sym typeface="Courier New"/>
              </a:rPr>
              <a:t>RWTexture2D&lt;float4&gt; SceneColorOutput;</a:t>
            </a:r>
            <a:endParaRPr b="1">
              <a:solidFill>
                <a:srgbClr val="FFFFFF"/>
              </a:solidFill>
              <a:latin typeface="Courier New"/>
              <a:ea typeface="Courier New"/>
              <a:cs typeface="Courier New"/>
              <a:sym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2.09</a:t>
            </a:r>
            <a:r>
              <a:rPr lang="en" sz="2400">
                <a:solidFill>
                  <a:schemeClr val="lt1"/>
                </a:solidFill>
              </a:rPr>
              <a:t>: Automatic Black-Listing For a Single-Shader Pass</a:t>
            </a:r>
            <a:endParaRPr sz="2400"/>
          </a:p>
        </p:txBody>
      </p:sp>
      <p:sp>
        <p:nvSpPr>
          <p:cNvPr id="533" name="Google Shape;533;p70"/>
          <p:cNvSpPr txBox="1"/>
          <p:nvPr/>
        </p:nvSpPr>
        <p:spPr>
          <a:xfrm>
            <a:off x="552850" y="3984800"/>
            <a:ext cx="79107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Automatically does </a:t>
            </a:r>
            <a:r>
              <a:rPr b="1" lang="en">
                <a:solidFill>
                  <a:srgbClr val="0EABFF"/>
                </a:solidFill>
                <a:latin typeface="Courier New"/>
                <a:ea typeface="Courier New"/>
                <a:cs typeface="Courier New"/>
                <a:sym typeface="Courier New"/>
              </a:rPr>
              <a:t>ValidateShaderParameters()</a:t>
            </a:r>
            <a:r>
              <a:rPr lang="en">
                <a:solidFill>
                  <a:srgbClr val="FFFFFF"/>
                </a:solidFill>
                <a:latin typeface="Roboto Light"/>
                <a:ea typeface="Roboto Light"/>
                <a:cs typeface="Roboto Light"/>
                <a:sym typeface="Roboto Light"/>
              </a:rPr>
              <a:t> before modifying your pass parameters!</a:t>
            </a:r>
            <a:endParaRPr b="1">
              <a:solidFill>
                <a:srgbClr val="0EABFF"/>
              </a:solidFill>
              <a:latin typeface="Courier New"/>
              <a:ea typeface="Courier New"/>
              <a:cs typeface="Courier New"/>
              <a:sym typeface="Courier New"/>
            </a:endParaRPr>
          </a:p>
        </p:txBody>
      </p:sp>
      <p:pic>
        <p:nvPicPr>
          <p:cNvPr id="534" name="Google Shape;534;p70"/>
          <p:cNvPicPr preferRelativeResize="0"/>
          <p:nvPr/>
        </p:nvPicPr>
        <p:blipFill>
          <a:blip r:embed="rId3">
            <a:alphaModFix/>
          </a:blip>
          <a:stretch>
            <a:fillRect/>
          </a:stretch>
        </p:blipFill>
        <p:spPr>
          <a:xfrm>
            <a:off x="861263" y="1061300"/>
            <a:ext cx="7421476" cy="2637274"/>
          </a:xfrm>
          <a:prstGeom prst="rect">
            <a:avLst/>
          </a:prstGeom>
          <a:noFill/>
          <a:ln>
            <a:noFill/>
          </a:ln>
        </p:spPr>
      </p:pic>
      <p:sp>
        <p:nvSpPr>
          <p:cNvPr id="535" name="Google Shape;535;p70"/>
          <p:cNvSpPr/>
          <p:nvPr/>
        </p:nvSpPr>
        <p:spPr>
          <a:xfrm>
            <a:off x="837950" y="2045425"/>
            <a:ext cx="4101900" cy="2295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2.10</a:t>
            </a:r>
            <a:r>
              <a:rPr lang="en">
                <a:solidFill>
                  <a:schemeClr val="lt1"/>
                </a:solidFill>
              </a:rPr>
              <a:t>: Repetitive AddPass Pattern</a:t>
            </a:r>
            <a:endParaRPr/>
          </a:p>
        </p:txBody>
      </p:sp>
      <p:sp>
        <p:nvSpPr>
          <p:cNvPr id="541" name="Google Shape;541;p71"/>
          <p:cNvSpPr txBox="1"/>
          <p:nvPr/>
        </p:nvSpPr>
        <p:spPr>
          <a:xfrm>
            <a:off x="552850" y="3984800"/>
            <a:ext cx="71451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Hold on a minute… this is boiler plate!</a:t>
            </a:r>
            <a:endParaRPr b="1">
              <a:solidFill>
                <a:srgbClr val="0EABFF"/>
              </a:solidFill>
              <a:latin typeface="Courier New"/>
              <a:ea typeface="Courier New"/>
              <a:cs typeface="Courier New"/>
              <a:sym typeface="Courier New"/>
            </a:endParaRPr>
          </a:p>
        </p:txBody>
      </p:sp>
      <p:pic>
        <p:nvPicPr>
          <p:cNvPr id="542" name="Google Shape;542;p71"/>
          <p:cNvPicPr preferRelativeResize="0"/>
          <p:nvPr/>
        </p:nvPicPr>
        <p:blipFill>
          <a:blip r:embed="rId3">
            <a:alphaModFix/>
          </a:blip>
          <a:stretch>
            <a:fillRect/>
          </a:stretch>
        </p:blipFill>
        <p:spPr>
          <a:xfrm>
            <a:off x="861263" y="1061300"/>
            <a:ext cx="7421476" cy="2637274"/>
          </a:xfrm>
          <a:prstGeom prst="rect">
            <a:avLst/>
          </a:prstGeom>
          <a:noFill/>
          <a:ln>
            <a:noFill/>
          </a:ln>
        </p:spPr>
      </p:pic>
      <p:sp>
        <p:nvSpPr>
          <p:cNvPr id="543" name="Google Shape;543;p71"/>
          <p:cNvSpPr/>
          <p:nvPr/>
        </p:nvSpPr>
        <p:spPr>
          <a:xfrm>
            <a:off x="837950" y="2045425"/>
            <a:ext cx="6860100" cy="1653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2.11</a:t>
            </a:r>
            <a:r>
              <a:rPr lang="en">
                <a:solidFill>
                  <a:schemeClr val="lt1"/>
                </a:solidFill>
              </a:rPr>
              <a:t>: Use Helpers as Often as Possible</a:t>
            </a:r>
            <a:endParaRPr/>
          </a:p>
        </p:txBody>
      </p:sp>
      <p:pic>
        <p:nvPicPr>
          <p:cNvPr id="549" name="Google Shape;549;p72"/>
          <p:cNvPicPr preferRelativeResize="0"/>
          <p:nvPr/>
        </p:nvPicPr>
        <p:blipFill>
          <a:blip r:embed="rId3">
            <a:alphaModFix/>
          </a:blip>
          <a:stretch>
            <a:fillRect/>
          </a:stretch>
        </p:blipFill>
        <p:spPr>
          <a:xfrm>
            <a:off x="623161" y="1283763"/>
            <a:ext cx="6108890" cy="1441225"/>
          </a:xfrm>
          <a:prstGeom prst="rect">
            <a:avLst/>
          </a:prstGeom>
          <a:noFill/>
          <a:ln>
            <a:noFill/>
          </a:ln>
        </p:spPr>
      </p:pic>
      <p:sp>
        <p:nvSpPr>
          <p:cNvPr id="550" name="Google Shape;550;p72"/>
          <p:cNvSpPr/>
          <p:nvPr/>
        </p:nvSpPr>
        <p:spPr>
          <a:xfrm>
            <a:off x="623150" y="2098584"/>
            <a:ext cx="5244300" cy="62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2"/>
          <p:cNvSpPr txBox="1"/>
          <p:nvPr/>
        </p:nvSpPr>
        <p:spPr>
          <a:xfrm>
            <a:off x="623150" y="2978225"/>
            <a:ext cx="5090700" cy="134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Less copy-pasted code; fewer bugs; easier maintenance!</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Don’t hesitate making new ones as you identify new cases that come often in code.</a:t>
            </a:r>
            <a:br>
              <a:rPr lang="en">
                <a:solidFill>
                  <a:srgbClr val="FFFFFF"/>
                </a:solidFill>
                <a:latin typeface="Roboto Light"/>
                <a:ea typeface="Roboto Light"/>
                <a:cs typeface="Roboto Light"/>
                <a:sym typeface="Roboto Light"/>
              </a:rPr>
            </a:b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Just make sure you aren’t duplicating them. Check out the helper section.</a:t>
            </a:r>
            <a:endParaRPr>
              <a:solidFill>
                <a:srgbClr val="FFFFFF"/>
              </a:solidFill>
              <a:latin typeface="Roboto Light"/>
              <a:ea typeface="Roboto Light"/>
              <a:cs typeface="Roboto Light"/>
              <a:sym typeface="Robo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2.12: GPU Debugging UAV Trick</a:t>
            </a:r>
            <a:endParaRPr/>
          </a:p>
        </p:txBody>
      </p:sp>
      <p:pic>
        <p:nvPicPr>
          <p:cNvPr id="557" name="Google Shape;557;p73"/>
          <p:cNvPicPr preferRelativeResize="0"/>
          <p:nvPr/>
        </p:nvPicPr>
        <p:blipFill>
          <a:blip r:embed="rId3">
            <a:alphaModFix/>
          </a:blip>
          <a:stretch>
            <a:fillRect/>
          </a:stretch>
        </p:blipFill>
        <p:spPr>
          <a:xfrm>
            <a:off x="1365025" y="1212277"/>
            <a:ext cx="6413949" cy="1072700"/>
          </a:xfrm>
          <a:prstGeom prst="rect">
            <a:avLst/>
          </a:prstGeom>
          <a:noFill/>
          <a:ln>
            <a:noFill/>
          </a:ln>
        </p:spPr>
      </p:pic>
      <p:sp>
        <p:nvSpPr>
          <p:cNvPr id="558" name="Google Shape;558;p73"/>
          <p:cNvSpPr/>
          <p:nvPr/>
        </p:nvSpPr>
        <p:spPr>
          <a:xfrm>
            <a:off x="1254125" y="1142475"/>
            <a:ext cx="6619200" cy="2583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73"/>
          <p:cNvPicPr preferRelativeResize="0"/>
          <p:nvPr/>
        </p:nvPicPr>
        <p:blipFill>
          <a:blip r:embed="rId4">
            <a:alphaModFix/>
          </a:blip>
          <a:stretch>
            <a:fillRect/>
          </a:stretch>
        </p:blipFill>
        <p:spPr>
          <a:xfrm>
            <a:off x="1365025" y="2467997"/>
            <a:ext cx="5486450" cy="955050"/>
          </a:xfrm>
          <a:prstGeom prst="rect">
            <a:avLst/>
          </a:prstGeom>
          <a:noFill/>
          <a:ln>
            <a:noFill/>
          </a:ln>
        </p:spPr>
      </p:pic>
      <p:sp>
        <p:nvSpPr>
          <p:cNvPr id="560" name="Google Shape;560;p73"/>
          <p:cNvSpPr txBox="1"/>
          <p:nvPr/>
        </p:nvSpPr>
        <p:spPr>
          <a:xfrm>
            <a:off x="390075" y="1911900"/>
            <a:ext cx="9750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Light"/>
                <a:ea typeface="Roboto Light"/>
                <a:cs typeface="Roboto Light"/>
                <a:sym typeface="Roboto Light"/>
              </a:rPr>
              <a:t>C++:</a:t>
            </a:r>
            <a:endParaRPr>
              <a:solidFill>
                <a:srgbClr val="FFFFFF"/>
              </a:solidFill>
              <a:latin typeface="Roboto Light"/>
              <a:ea typeface="Roboto Light"/>
              <a:cs typeface="Roboto Light"/>
              <a:sym typeface="Roboto Light"/>
            </a:endParaRPr>
          </a:p>
        </p:txBody>
      </p:sp>
      <p:sp>
        <p:nvSpPr>
          <p:cNvPr id="561" name="Google Shape;561;p73"/>
          <p:cNvSpPr txBox="1"/>
          <p:nvPr/>
        </p:nvSpPr>
        <p:spPr>
          <a:xfrm>
            <a:off x="390075" y="3069050"/>
            <a:ext cx="9750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Light"/>
                <a:ea typeface="Roboto Light"/>
                <a:cs typeface="Roboto Light"/>
                <a:sym typeface="Roboto Light"/>
              </a:rPr>
              <a:t>Shader:</a:t>
            </a:r>
            <a:endParaRPr>
              <a:solidFill>
                <a:srgbClr val="FFFFFF"/>
              </a:solidFill>
              <a:latin typeface="Roboto Light"/>
              <a:ea typeface="Roboto Light"/>
              <a:cs typeface="Roboto Light"/>
              <a:sym typeface="Roboto Light"/>
            </a:endParaRPr>
          </a:p>
        </p:txBody>
      </p:sp>
      <p:sp>
        <p:nvSpPr>
          <p:cNvPr id="562" name="Google Shape;562;p73"/>
          <p:cNvSpPr txBox="1"/>
          <p:nvPr/>
        </p:nvSpPr>
        <p:spPr>
          <a:xfrm>
            <a:off x="1365025" y="4062550"/>
            <a:ext cx="64611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ABFF"/>
                </a:solidFill>
                <a:latin typeface="Roboto Light"/>
                <a:ea typeface="Roboto Light"/>
                <a:cs typeface="Roboto Light"/>
                <a:sym typeface="Roboto Light"/>
              </a:rPr>
              <a:t>ClearUnusedGraphResources()</a:t>
            </a:r>
            <a:r>
              <a:rPr lang="en">
                <a:solidFill>
                  <a:schemeClr val="lt1"/>
                </a:solidFill>
                <a:latin typeface="Roboto Light"/>
                <a:ea typeface="Roboto Light"/>
                <a:cs typeface="Roboto Light"/>
                <a:sym typeface="Roboto Light"/>
              </a:rPr>
              <a:t> will remove dependency when disabled in shader code -&gt; no cost for production code path!</a:t>
            </a:r>
            <a:endParaRPr>
              <a:solidFill>
                <a:schemeClr val="lt1"/>
              </a:solidFill>
              <a:latin typeface="Roboto Light"/>
              <a:ea typeface="Roboto Light"/>
              <a:cs typeface="Roboto Light"/>
              <a:sym typeface="Roboto Light"/>
            </a:endParaRPr>
          </a:p>
        </p:txBody>
      </p:sp>
      <p:sp>
        <p:nvSpPr>
          <p:cNvPr id="563" name="Google Shape;563;p73"/>
          <p:cNvSpPr txBox="1"/>
          <p:nvPr/>
        </p:nvSpPr>
        <p:spPr>
          <a:xfrm>
            <a:off x="68475" y="3565800"/>
            <a:ext cx="12966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Roboto Light"/>
                <a:ea typeface="Roboto Light"/>
                <a:cs typeface="Roboto Light"/>
                <a:sym typeface="Roboto Light"/>
              </a:rPr>
              <a:t>UE4 console:</a:t>
            </a:r>
            <a:endParaRPr>
              <a:solidFill>
                <a:srgbClr val="FFFFFF"/>
              </a:solidFill>
              <a:latin typeface="Roboto Light"/>
              <a:ea typeface="Roboto Light"/>
              <a:cs typeface="Roboto Light"/>
              <a:sym typeface="Roboto Light"/>
            </a:endParaRPr>
          </a:p>
        </p:txBody>
      </p:sp>
      <p:sp>
        <p:nvSpPr>
          <p:cNvPr id="564" name="Google Shape;564;p73"/>
          <p:cNvSpPr txBox="1"/>
          <p:nvPr/>
        </p:nvSpPr>
        <p:spPr>
          <a:xfrm>
            <a:off x="1365075" y="3565800"/>
            <a:ext cx="3815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&gt; vis DebugDenoiserPreConvolution UV0</a:t>
            </a:r>
            <a:endParaRPr>
              <a:solidFill>
                <a:srgbClr val="FFFFFF"/>
              </a:solidFill>
              <a:latin typeface="Roboto Light"/>
              <a:ea typeface="Roboto Light"/>
              <a:cs typeface="Roboto Light"/>
              <a:sym typeface="Robo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2.13: Need More </a:t>
            </a:r>
            <a:r>
              <a:rPr lang="en" sz="3000">
                <a:solidFill>
                  <a:schemeClr val="lt1"/>
                </a:solidFill>
              </a:rPr>
              <a:t>than 4 </a:t>
            </a:r>
            <a:r>
              <a:rPr lang="en" sz="3000">
                <a:solidFill>
                  <a:schemeClr val="lt1"/>
                </a:solidFill>
              </a:rPr>
              <a:t>Channels in a Texture?</a:t>
            </a:r>
            <a:endParaRPr sz="3000"/>
          </a:p>
        </p:txBody>
      </p:sp>
      <p:sp>
        <p:nvSpPr>
          <p:cNvPr id="570" name="Google Shape;570;p74"/>
          <p:cNvSpPr txBox="1"/>
          <p:nvPr>
            <p:ph idx="1" type="body"/>
          </p:nvPr>
        </p:nvSpPr>
        <p:spPr>
          <a:xfrm>
            <a:off x="311700" y="1152475"/>
            <a:ext cx="8520600" cy="25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need to encode information more than what a pixel format may offer. (Obvious example: GBuffer)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Need </a:t>
            </a:r>
            <a:r>
              <a:rPr b="1" lang="en">
                <a:solidFill>
                  <a:srgbClr val="0EABFF"/>
                </a:solidFill>
                <a:latin typeface="Roboto"/>
                <a:ea typeface="Roboto"/>
                <a:cs typeface="Roboto"/>
                <a:sym typeface="Roboto"/>
              </a:rPr>
              <a:t>to read from and write to</a:t>
            </a:r>
            <a:r>
              <a:rPr lang="en"/>
              <a:t> more textures.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Need to setup all this textures as if they were just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Would like to abstract these details.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2.14: Use Structs to Group Resources</a:t>
            </a:r>
            <a:endParaRPr/>
          </a:p>
        </p:txBody>
      </p:sp>
      <p:pic>
        <p:nvPicPr>
          <p:cNvPr id="576" name="Google Shape;576;p75"/>
          <p:cNvPicPr preferRelativeResize="0"/>
          <p:nvPr/>
        </p:nvPicPr>
        <p:blipFill>
          <a:blip r:embed="rId3">
            <a:alphaModFix/>
          </a:blip>
          <a:stretch>
            <a:fillRect/>
          </a:stretch>
        </p:blipFill>
        <p:spPr>
          <a:xfrm>
            <a:off x="1640350" y="956275"/>
            <a:ext cx="5863275" cy="37013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2.15: </a:t>
            </a:r>
            <a:r>
              <a:rPr lang="en">
                <a:solidFill>
                  <a:schemeClr val="lt1"/>
                </a:solidFill>
              </a:rPr>
              <a:t>Resource Structure Setup</a:t>
            </a:r>
            <a:endParaRPr/>
          </a:p>
        </p:txBody>
      </p:sp>
      <p:pic>
        <p:nvPicPr>
          <p:cNvPr id="582" name="Google Shape;582;p76"/>
          <p:cNvPicPr preferRelativeResize="0"/>
          <p:nvPr/>
        </p:nvPicPr>
        <p:blipFill>
          <a:blip r:embed="rId3">
            <a:alphaModFix/>
          </a:blip>
          <a:stretch>
            <a:fillRect/>
          </a:stretch>
        </p:blipFill>
        <p:spPr>
          <a:xfrm>
            <a:off x="152400" y="1987425"/>
            <a:ext cx="8839200" cy="116864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2.16</a:t>
            </a:r>
            <a:r>
              <a:rPr lang="en">
                <a:solidFill>
                  <a:schemeClr val="lt1"/>
                </a:solidFill>
              </a:rPr>
              <a:t>: </a:t>
            </a:r>
            <a:r>
              <a:rPr lang="en">
                <a:solidFill>
                  <a:schemeClr val="lt1"/>
                </a:solidFill>
              </a:rPr>
              <a:t>Flexible Structure </a:t>
            </a:r>
            <a:r>
              <a:rPr lang="en">
                <a:solidFill>
                  <a:schemeClr val="lt1"/>
                </a:solidFill>
              </a:rPr>
              <a:t>Nesting</a:t>
            </a:r>
            <a:endParaRPr/>
          </a:p>
        </p:txBody>
      </p:sp>
      <p:pic>
        <p:nvPicPr>
          <p:cNvPr id="588" name="Google Shape;588;p77"/>
          <p:cNvPicPr preferRelativeResize="0"/>
          <p:nvPr/>
        </p:nvPicPr>
        <p:blipFill>
          <a:blip r:embed="rId3">
            <a:alphaModFix/>
          </a:blip>
          <a:stretch>
            <a:fillRect/>
          </a:stretch>
        </p:blipFill>
        <p:spPr>
          <a:xfrm>
            <a:off x="2201638" y="1235325"/>
            <a:ext cx="5890999" cy="1839200"/>
          </a:xfrm>
          <a:prstGeom prst="rect">
            <a:avLst/>
          </a:prstGeom>
          <a:noFill/>
          <a:ln>
            <a:noFill/>
          </a:ln>
        </p:spPr>
      </p:pic>
      <p:sp>
        <p:nvSpPr>
          <p:cNvPr id="589" name="Google Shape;589;p77"/>
          <p:cNvSpPr/>
          <p:nvPr/>
        </p:nvSpPr>
        <p:spPr>
          <a:xfrm>
            <a:off x="2479712" y="2321424"/>
            <a:ext cx="4846500" cy="2418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7"/>
          <p:cNvSpPr/>
          <p:nvPr/>
        </p:nvSpPr>
        <p:spPr>
          <a:xfrm>
            <a:off x="2479712" y="2653709"/>
            <a:ext cx="5613000" cy="2418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77"/>
          <p:cNvPicPr preferRelativeResize="0"/>
          <p:nvPr/>
        </p:nvPicPr>
        <p:blipFill>
          <a:blip r:embed="rId4">
            <a:alphaModFix/>
          </a:blip>
          <a:stretch>
            <a:fillRect/>
          </a:stretch>
        </p:blipFill>
        <p:spPr>
          <a:xfrm>
            <a:off x="2201650" y="3271750"/>
            <a:ext cx="4740699" cy="1030275"/>
          </a:xfrm>
          <a:prstGeom prst="rect">
            <a:avLst/>
          </a:prstGeom>
          <a:noFill/>
          <a:ln>
            <a:noFill/>
          </a:ln>
        </p:spPr>
      </p:pic>
      <p:sp>
        <p:nvSpPr>
          <p:cNvPr id="592" name="Google Shape;592;p77"/>
          <p:cNvSpPr txBox="1"/>
          <p:nvPr/>
        </p:nvSpPr>
        <p:spPr>
          <a:xfrm>
            <a:off x="659650" y="3591425"/>
            <a:ext cx="15420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Shader code:</a:t>
            </a:r>
            <a:endParaRPr>
              <a:solidFill>
                <a:schemeClr val="lt1"/>
              </a:solidFill>
              <a:latin typeface="Roboto Light"/>
              <a:ea typeface="Roboto Light"/>
              <a:cs typeface="Roboto Light"/>
              <a:sym typeface="Roboto Light"/>
            </a:endParaRPr>
          </a:p>
        </p:txBody>
      </p:sp>
      <p:sp>
        <p:nvSpPr>
          <p:cNvPr id="593" name="Google Shape;593;p77"/>
          <p:cNvSpPr txBox="1"/>
          <p:nvPr/>
        </p:nvSpPr>
        <p:spPr>
          <a:xfrm>
            <a:off x="659650" y="1959475"/>
            <a:ext cx="15420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C++ code:</a:t>
            </a:r>
            <a:endParaRPr>
              <a:solidFill>
                <a:schemeClr val="lt1"/>
              </a:solidFill>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2.17: Nesting Common Parameters</a:t>
            </a:r>
            <a:endParaRPr/>
          </a:p>
        </p:txBody>
      </p:sp>
      <p:pic>
        <p:nvPicPr>
          <p:cNvPr id="599" name="Google Shape;599;p78"/>
          <p:cNvPicPr preferRelativeResize="0"/>
          <p:nvPr/>
        </p:nvPicPr>
        <p:blipFill>
          <a:blip r:embed="rId3">
            <a:alphaModFix/>
          </a:blip>
          <a:stretch>
            <a:fillRect/>
          </a:stretch>
        </p:blipFill>
        <p:spPr>
          <a:xfrm>
            <a:off x="909400" y="1568788"/>
            <a:ext cx="7325201" cy="2005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2.18</a:t>
            </a:r>
            <a:r>
              <a:rPr lang="en">
                <a:solidFill>
                  <a:schemeClr val="lt1"/>
                </a:solidFill>
              </a:rPr>
              <a:t>: Include Shader Parameter Struct</a:t>
            </a:r>
            <a:endParaRPr/>
          </a:p>
        </p:txBody>
      </p:sp>
      <p:pic>
        <p:nvPicPr>
          <p:cNvPr id="605" name="Google Shape;605;p79"/>
          <p:cNvPicPr preferRelativeResize="0"/>
          <p:nvPr/>
        </p:nvPicPr>
        <p:blipFill>
          <a:blip r:embed="rId3">
            <a:alphaModFix/>
          </a:blip>
          <a:stretch>
            <a:fillRect/>
          </a:stretch>
        </p:blipFill>
        <p:spPr>
          <a:xfrm>
            <a:off x="2228912" y="1069200"/>
            <a:ext cx="5104025" cy="2377950"/>
          </a:xfrm>
          <a:prstGeom prst="rect">
            <a:avLst/>
          </a:prstGeom>
          <a:noFill/>
          <a:ln>
            <a:noFill/>
          </a:ln>
        </p:spPr>
      </p:pic>
      <p:pic>
        <p:nvPicPr>
          <p:cNvPr id="606" name="Google Shape;606;p79"/>
          <p:cNvPicPr preferRelativeResize="0"/>
          <p:nvPr/>
        </p:nvPicPr>
        <p:blipFill>
          <a:blip r:embed="rId4">
            <a:alphaModFix/>
          </a:blip>
          <a:stretch>
            <a:fillRect/>
          </a:stretch>
        </p:blipFill>
        <p:spPr>
          <a:xfrm>
            <a:off x="2228894" y="3578375"/>
            <a:ext cx="2242436" cy="975875"/>
          </a:xfrm>
          <a:prstGeom prst="rect">
            <a:avLst/>
          </a:prstGeom>
          <a:noFill/>
          <a:ln>
            <a:noFill/>
          </a:ln>
        </p:spPr>
      </p:pic>
      <p:sp>
        <p:nvSpPr>
          <p:cNvPr id="607" name="Google Shape;607;p79"/>
          <p:cNvSpPr txBox="1"/>
          <p:nvPr/>
        </p:nvSpPr>
        <p:spPr>
          <a:xfrm>
            <a:off x="686900" y="3870863"/>
            <a:ext cx="15420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Shader code:</a:t>
            </a:r>
            <a:endParaRPr>
              <a:solidFill>
                <a:schemeClr val="lt1"/>
              </a:solidFill>
              <a:latin typeface="Roboto Light"/>
              <a:ea typeface="Roboto Light"/>
              <a:cs typeface="Roboto Light"/>
              <a:sym typeface="Roboto Light"/>
            </a:endParaRPr>
          </a:p>
        </p:txBody>
      </p:sp>
      <p:sp>
        <p:nvSpPr>
          <p:cNvPr id="608" name="Google Shape;608;p79"/>
          <p:cNvSpPr txBox="1"/>
          <p:nvPr/>
        </p:nvSpPr>
        <p:spPr>
          <a:xfrm>
            <a:off x="686900" y="2062713"/>
            <a:ext cx="1542000" cy="39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C++ code:</a:t>
            </a:r>
            <a:endParaRPr>
              <a:solidFill>
                <a:schemeClr val="lt1"/>
              </a:solidFill>
              <a:latin typeface="Roboto Light"/>
              <a:ea typeface="Roboto Light"/>
              <a:cs typeface="Roboto Light"/>
              <a:sym typeface="Roboto Light"/>
            </a:endParaRPr>
          </a:p>
        </p:txBody>
      </p:sp>
      <p:sp>
        <p:nvSpPr>
          <p:cNvPr id="609" name="Google Shape;609;p79"/>
          <p:cNvSpPr/>
          <p:nvPr/>
        </p:nvSpPr>
        <p:spPr>
          <a:xfrm>
            <a:off x="2676575" y="2150600"/>
            <a:ext cx="1914300" cy="3030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0.01: An Ideal C++ Equivalent</a:t>
            </a:r>
            <a:endParaRPr/>
          </a:p>
        </p:txBody>
      </p:sp>
      <p:pic>
        <p:nvPicPr>
          <p:cNvPr id="189" name="Google Shape;189;p26"/>
          <p:cNvPicPr preferRelativeResize="0"/>
          <p:nvPr/>
        </p:nvPicPr>
        <p:blipFill>
          <a:blip r:embed="rId3">
            <a:alphaModFix/>
          </a:blip>
          <a:stretch>
            <a:fillRect/>
          </a:stretch>
        </p:blipFill>
        <p:spPr>
          <a:xfrm>
            <a:off x="2029425" y="1062700"/>
            <a:ext cx="5085150" cy="3018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2.19: Setup Nested Structures as You Please</a:t>
            </a:r>
            <a:endParaRPr sz="3000"/>
          </a:p>
        </p:txBody>
      </p:sp>
      <p:pic>
        <p:nvPicPr>
          <p:cNvPr id="615" name="Google Shape;615;p80"/>
          <p:cNvPicPr preferRelativeResize="0"/>
          <p:nvPr/>
        </p:nvPicPr>
        <p:blipFill>
          <a:blip r:embed="rId3">
            <a:alphaModFix/>
          </a:blip>
          <a:stretch>
            <a:fillRect/>
          </a:stretch>
        </p:blipFill>
        <p:spPr>
          <a:xfrm>
            <a:off x="152400" y="1934150"/>
            <a:ext cx="8839200" cy="127520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2.20: Structure Arrays</a:t>
            </a:r>
            <a:endParaRPr/>
          </a:p>
        </p:txBody>
      </p:sp>
      <p:pic>
        <p:nvPicPr>
          <p:cNvPr id="621" name="Google Shape;621;p81"/>
          <p:cNvPicPr preferRelativeResize="0"/>
          <p:nvPr/>
        </p:nvPicPr>
        <p:blipFill>
          <a:blip r:embed="rId3">
            <a:alphaModFix/>
          </a:blip>
          <a:stretch>
            <a:fillRect/>
          </a:stretch>
        </p:blipFill>
        <p:spPr>
          <a:xfrm>
            <a:off x="1733950" y="1135477"/>
            <a:ext cx="6526901" cy="2173500"/>
          </a:xfrm>
          <a:prstGeom prst="rect">
            <a:avLst/>
          </a:prstGeom>
          <a:noFill/>
          <a:ln>
            <a:noFill/>
          </a:ln>
        </p:spPr>
      </p:pic>
      <p:pic>
        <p:nvPicPr>
          <p:cNvPr id="622" name="Google Shape;622;p81"/>
          <p:cNvPicPr preferRelativeResize="0"/>
          <p:nvPr/>
        </p:nvPicPr>
        <p:blipFill>
          <a:blip r:embed="rId4">
            <a:alphaModFix/>
          </a:blip>
          <a:stretch>
            <a:fillRect/>
          </a:stretch>
        </p:blipFill>
        <p:spPr>
          <a:xfrm>
            <a:off x="290283" y="3672338"/>
            <a:ext cx="3468784" cy="956450"/>
          </a:xfrm>
          <a:prstGeom prst="rect">
            <a:avLst/>
          </a:prstGeom>
          <a:noFill/>
          <a:ln>
            <a:noFill/>
          </a:ln>
        </p:spPr>
      </p:pic>
      <p:sp>
        <p:nvSpPr>
          <p:cNvPr id="623" name="Google Shape;623;p81"/>
          <p:cNvSpPr/>
          <p:nvPr/>
        </p:nvSpPr>
        <p:spPr>
          <a:xfrm>
            <a:off x="2211400" y="2738000"/>
            <a:ext cx="6000300" cy="2037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81"/>
          <p:cNvPicPr preferRelativeResize="0"/>
          <p:nvPr/>
        </p:nvPicPr>
        <p:blipFill>
          <a:blip r:embed="rId5">
            <a:alphaModFix/>
          </a:blip>
          <a:stretch>
            <a:fillRect/>
          </a:stretch>
        </p:blipFill>
        <p:spPr>
          <a:xfrm>
            <a:off x="4037202" y="3672350"/>
            <a:ext cx="4816520" cy="956425"/>
          </a:xfrm>
          <a:prstGeom prst="rect">
            <a:avLst/>
          </a:prstGeom>
          <a:noFill/>
          <a:ln>
            <a:noFill/>
          </a:ln>
        </p:spPr>
      </p:pic>
      <p:sp>
        <p:nvSpPr>
          <p:cNvPr id="625" name="Google Shape;625;p81"/>
          <p:cNvSpPr txBox="1"/>
          <p:nvPr/>
        </p:nvSpPr>
        <p:spPr>
          <a:xfrm>
            <a:off x="406175" y="1133500"/>
            <a:ext cx="1327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Shader class:</a:t>
            </a:r>
            <a:endParaRPr>
              <a:solidFill>
                <a:schemeClr val="lt1"/>
              </a:solidFill>
              <a:latin typeface="Roboto Light"/>
              <a:ea typeface="Roboto Light"/>
              <a:cs typeface="Roboto Light"/>
              <a:sym typeface="Roboto Light"/>
            </a:endParaRPr>
          </a:p>
        </p:txBody>
      </p:sp>
      <p:sp>
        <p:nvSpPr>
          <p:cNvPr id="626" name="Google Shape;626;p81"/>
          <p:cNvSpPr txBox="1"/>
          <p:nvPr/>
        </p:nvSpPr>
        <p:spPr>
          <a:xfrm>
            <a:off x="77600" y="3355150"/>
            <a:ext cx="1327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Shader code:</a:t>
            </a:r>
            <a:endParaRPr>
              <a:solidFill>
                <a:schemeClr val="lt1"/>
              </a:solidFill>
              <a:latin typeface="Roboto Light"/>
              <a:ea typeface="Roboto Light"/>
              <a:cs typeface="Roboto Light"/>
              <a:sym typeface="Roboto Light"/>
            </a:endParaRPr>
          </a:p>
        </p:txBody>
      </p:sp>
      <p:sp>
        <p:nvSpPr>
          <p:cNvPr id="627" name="Google Shape;627;p81"/>
          <p:cNvSpPr txBox="1"/>
          <p:nvPr/>
        </p:nvSpPr>
        <p:spPr>
          <a:xfrm>
            <a:off x="3810650" y="3355150"/>
            <a:ext cx="22611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Shader parameter setup:</a:t>
            </a:r>
            <a:endParaRPr>
              <a:solidFill>
                <a:schemeClr val="lt1"/>
              </a:solidFill>
              <a:latin typeface="Roboto Light"/>
              <a:ea typeface="Roboto Light"/>
              <a:cs typeface="Roboto Light"/>
              <a:sym typeface="Robo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8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2.21: Event Scopes</a:t>
            </a:r>
            <a:endParaRPr/>
          </a:p>
        </p:txBody>
      </p:sp>
      <p:pic>
        <p:nvPicPr>
          <p:cNvPr id="633" name="Google Shape;633;p82"/>
          <p:cNvPicPr preferRelativeResize="0"/>
          <p:nvPr/>
        </p:nvPicPr>
        <p:blipFill>
          <a:blip r:embed="rId3">
            <a:alphaModFix/>
          </a:blip>
          <a:stretch>
            <a:fillRect/>
          </a:stretch>
        </p:blipFill>
        <p:spPr>
          <a:xfrm>
            <a:off x="1022475" y="3233075"/>
            <a:ext cx="7099050" cy="532450"/>
          </a:xfrm>
          <a:prstGeom prst="rect">
            <a:avLst/>
          </a:prstGeom>
          <a:noFill/>
          <a:ln>
            <a:noFill/>
          </a:ln>
        </p:spPr>
      </p:pic>
      <p:sp>
        <p:nvSpPr>
          <p:cNvPr id="634" name="Google Shape;634;p82"/>
          <p:cNvSpPr/>
          <p:nvPr/>
        </p:nvSpPr>
        <p:spPr>
          <a:xfrm>
            <a:off x="960975" y="3199475"/>
            <a:ext cx="4630500" cy="206400"/>
          </a:xfrm>
          <a:prstGeom prst="rect">
            <a:avLst/>
          </a:prstGeom>
          <a:noFill/>
          <a:ln cap="flat" cmpd="sng" w="38100">
            <a:solidFill>
              <a:srgbClr val="0EA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2"/>
          <p:cNvSpPr/>
          <p:nvPr/>
        </p:nvSpPr>
        <p:spPr>
          <a:xfrm>
            <a:off x="4416600" y="2465275"/>
            <a:ext cx="310800" cy="572700"/>
          </a:xfrm>
          <a:prstGeom prst="down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pic>
        <p:nvPicPr>
          <p:cNvPr id="636" name="Google Shape;636;p82"/>
          <p:cNvPicPr preferRelativeResize="0"/>
          <p:nvPr/>
        </p:nvPicPr>
        <p:blipFill>
          <a:blip r:embed="rId4">
            <a:alphaModFix/>
          </a:blip>
          <a:stretch>
            <a:fillRect/>
          </a:stretch>
        </p:blipFill>
        <p:spPr>
          <a:xfrm>
            <a:off x="1173200" y="1563925"/>
            <a:ext cx="6797600" cy="901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2.22: GPU Timing Aggregation</a:t>
            </a:r>
            <a:endParaRPr/>
          </a:p>
        </p:txBody>
      </p:sp>
      <p:pic>
        <p:nvPicPr>
          <p:cNvPr id="642" name="Google Shape;642;p83"/>
          <p:cNvPicPr preferRelativeResize="0"/>
          <p:nvPr/>
        </p:nvPicPr>
        <p:blipFill>
          <a:blip r:embed="rId3">
            <a:alphaModFix/>
          </a:blip>
          <a:stretch>
            <a:fillRect/>
          </a:stretch>
        </p:blipFill>
        <p:spPr>
          <a:xfrm>
            <a:off x="3275250" y="1189650"/>
            <a:ext cx="3559800" cy="1007475"/>
          </a:xfrm>
          <a:prstGeom prst="rect">
            <a:avLst/>
          </a:prstGeom>
          <a:noFill/>
          <a:ln>
            <a:noFill/>
          </a:ln>
        </p:spPr>
      </p:pic>
      <p:pic>
        <p:nvPicPr>
          <p:cNvPr id="643" name="Google Shape;643;p83"/>
          <p:cNvPicPr preferRelativeResize="0"/>
          <p:nvPr/>
        </p:nvPicPr>
        <p:blipFill>
          <a:blip r:embed="rId4">
            <a:alphaModFix/>
          </a:blip>
          <a:stretch>
            <a:fillRect/>
          </a:stretch>
        </p:blipFill>
        <p:spPr>
          <a:xfrm>
            <a:off x="3275240" y="2429200"/>
            <a:ext cx="3921319" cy="2059574"/>
          </a:xfrm>
          <a:prstGeom prst="rect">
            <a:avLst/>
          </a:prstGeom>
          <a:noFill/>
          <a:ln>
            <a:noFill/>
          </a:ln>
        </p:spPr>
      </p:pic>
      <p:sp>
        <p:nvSpPr>
          <p:cNvPr id="644" name="Google Shape;644;p83"/>
          <p:cNvSpPr txBox="1"/>
          <p:nvPr/>
        </p:nvSpPr>
        <p:spPr>
          <a:xfrm>
            <a:off x="1947450" y="1189650"/>
            <a:ext cx="1327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Setup code</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sp>
        <p:nvSpPr>
          <p:cNvPr id="645" name="Google Shape;645;p83"/>
          <p:cNvSpPr txBox="1"/>
          <p:nvPr/>
        </p:nvSpPr>
        <p:spPr>
          <a:xfrm>
            <a:off x="1947450" y="2429200"/>
            <a:ext cx="1327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Roboto Light"/>
                <a:ea typeface="Roboto Light"/>
                <a:cs typeface="Roboto Light"/>
                <a:sym typeface="Roboto Light"/>
              </a:rPr>
              <a:t>UI</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84"/>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 Screen Pass Framework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Just a pass that reads texture inputs and writes texture outputs;</a:t>
            </a:r>
            <a:endParaRPr/>
          </a:p>
          <a:p>
            <a:pPr indent="-317500" lvl="1" marL="914400" rtl="0" algn="l">
              <a:lnSpc>
                <a:spcPct val="150000"/>
              </a:lnSpc>
              <a:spcBef>
                <a:spcPts val="0"/>
              </a:spcBef>
              <a:spcAft>
                <a:spcPts val="0"/>
              </a:spcAft>
              <a:buSzPts val="1400"/>
              <a:buChar char="●"/>
            </a:pPr>
            <a:r>
              <a:rPr lang="en"/>
              <a:t>The majority of passes in the engine;</a:t>
            </a:r>
            <a:endParaRPr/>
          </a:p>
          <a:p>
            <a:pPr indent="-317500" lvl="1" marL="914400" rtl="0" algn="l">
              <a:lnSpc>
                <a:spcPct val="150000"/>
              </a:lnSpc>
              <a:spcBef>
                <a:spcPts val="0"/>
              </a:spcBef>
              <a:spcAft>
                <a:spcPts val="0"/>
              </a:spcAft>
              <a:buSzPts val="1400"/>
              <a:buChar char="●"/>
            </a:pPr>
            <a:r>
              <a:rPr lang="en"/>
              <a:t>Helps frame the problem space.</a:t>
            </a:r>
            <a:endParaRPr/>
          </a:p>
          <a:p>
            <a:pPr indent="-342900" lvl="0" marL="457200" rtl="0" algn="l">
              <a:lnSpc>
                <a:spcPct val="150000"/>
              </a:lnSpc>
              <a:spcBef>
                <a:spcPts val="0"/>
              </a:spcBef>
              <a:spcAft>
                <a:spcPts val="0"/>
              </a:spcAft>
              <a:buSzPts val="1800"/>
              <a:buChar char="●"/>
            </a:pPr>
            <a:r>
              <a:rPr lang="en"/>
              <a:t>Primarily targets pixel shaders;</a:t>
            </a:r>
            <a:endParaRPr/>
          </a:p>
          <a:p>
            <a:pPr indent="-317500" lvl="1" marL="914400" rtl="0" algn="l">
              <a:lnSpc>
                <a:spcPct val="150000"/>
              </a:lnSpc>
              <a:spcBef>
                <a:spcPts val="0"/>
              </a:spcBef>
              <a:spcAft>
                <a:spcPts val="0"/>
              </a:spcAft>
              <a:buSzPts val="1400"/>
              <a:buChar char="●"/>
            </a:pPr>
            <a:r>
              <a:rPr lang="en"/>
              <a:t>Components of the framework are applicable to compute as well.</a:t>
            </a:r>
            <a:endParaRPr/>
          </a:p>
          <a:p>
            <a:pPr indent="-342900" lvl="0" marL="457200" rtl="0" algn="l">
              <a:lnSpc>
                <a:spcPct val="150000"/>
              </a:lnSpc>
              <a:spcBef>
                <a:spcPts val="0"/>
              </a:spcBef>
              <a:spcAft>
                <a:spcPts val="0"/>
              </a:spcAft>
              <a:buSzPts val="1800"/>
              <a:buChar char="●"/>
            </a:pPr>
            <a:r>
              <a:rPr lang="en"/>
              <a:t>Opted for </a:t>
            </a:r>
            <a:r>
              <a:rPr lang="en">
                <a:solidFill>
                  <a:srgbClr val="0EABFF"/>
                </a:solidFill>
              </a:rPr>
              <a:t>Screen Pass</a:t>
            </a:r>
            <a:r>
              <a:rPr lang="en"/>
              <a:t> naming convention instead of Post Process;</a:t>
            </a:r>
            <a:endParaRPr sz="1400">
              <a:solidFill>
                <a:schemeClr val="lt1"/>
              </a:solidFill>
            </a:endParaRPr>
          </a:p>
          <a:p>
            <a:pPr indent="-317500" lvl="1" marL="914400" rtl="0" algn="l">
              <a:lnSpc>
                <a:spcPct val="150000"/>
              </a:lnSpc>
              <a:spcBef>
                <a:spcPts val="0"/>
              </a:spcBef>
              <a:spcAft>
                <a:spcPts val="0"/>
              </a:spcAft>
              <a:buClr>
                <a:schemeClr val="lt1"/>
              </a:buClr>
              <a:buSzPts val="1400"/>
              <a:buChar char="●"/>
            </a:pPr>
            <a:r>
              <a:rPr lang="en" sz="1400">
                <a:solidFill>
                  <a:schemeClr val="lt1"/>
                </a:solidFill>
              </a:rPr>
              <a:t>More gener</a:t>
            </a:r>
            <a:r>
              <a:rPr lang="en">
                <a:solidFill>
                  <a:schemeClr val="lt1"/>
                </a:solidFill>
              </a:rPr>
              <a:t>ic;</a:t>
            </a:r>
            <a:endParaRPr/>
          </a:p>
          <a:p>
            <a:pPr indent="-317500" lvl="1" marL="914400" rtl="0" algn="l">
              <a:lnSpc>
                <a:spcPct val="150000"/>
              </a:lnSpc>
              <a:spcBef>
                <a:spcPts val="0"/>
              </a:spcBef>
              <a:spcAft>
                <a:spcPts val="0"/>
              </a:spcAft>
              <a:buSzPts val="1400"/>
              <a:buChar char="●"/>
            </a:pPr>
            <a:r>
              <a:rPr lang="en"/>
              <a:t>E.g. SSS is part of lighting composition--not really a post process;</a:t>
            </a:r>
            <a:endParaRPr/>
          </a:p>
        </p:txBody>
      </p:sp>
      <p:sp>
        <p:nvSpPr>
          <p:cNvPr id="656" name="Google Shape;656;p85"/>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.00: What is a Screen Pass?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Screen pass requirements;</a:t>
            </a:r>
            <a:endParaRPr/>
          </a:p>
          <a:p>
            <a:pPr indent="-317500" lvl="1" marL="914400" rtl="0" algn="l">
              <a:lnSpc>
                <a:spcPct val="150000"/>
              </a:lnSpc>
              <a:spcBef>
                <a:spcPts val="0"/>
              </a:spcBef>
              <a:spcAft>
                <a:spcPts val="0"/>
              </a:spcAft>
              <a:buSzPts val="1400"/>
              <a:buChar char="●"/>
            </a:pPr>
            <a:r>
              <a:rPr lang="en"/>
              <a:t>Shader parameters to describe inputs / outputs;</a:t>
            </a:r>
            <a:endParaRPr/>
          </a:p>
          <a:p>
            <a:pPr indent="-317500" lvl="2" marL="1371600" rtl="0" algn="l">
              <a:lnSpc>
                <a:spcPct val="150000"/>
              </a:lnSpc>
              <a:spcBef>
                <a:spcPts val="0"/>
              </a:spcBef>
              <a:spcAft>
                <a:spcPts val="0"/>
              </a:spcAft>
              <a:buSzPts val="1400"/>
              <a:buChar char="●"/>
            </a:pPr>
            <a:r>
              <a:rPr lang="en"/>
              <a:t>Texture extent, viewport, etc.</a:t>
            </a:r>
            <a:endParaRPr/>
          </a:p>
          <a:p>
            <a:pPr indent="-317500" lvl="1" marL="914400" rtl="0" algn="l">
              <a:lnSpc>
                <a:spcPct val="150000"/>
              </a:lnSpc>
              <a:spcBef>
                <a:spcPts val="0"/>
              </a:spcBef>
              <a:spcAft>
                <a:spcPts val="0"/>
              </a:spcAft>
              <a:buSzPts val="1400"/>
              <a:buChar char="●"/>
            </a:pPr>
            <a:r>
              <a:rPr lang="en"/>
              <a:t>Majority just need a pixel / compute shader;</a:t>
            </a:r>
            <a:endParaRPr/>
          </a:p>
          <a:p>
            <a:pPr indent="-317500" lvl="2" marL="1371600" rtl="0" algn="l">
              <a:lnSpc>
                <a:spcPct val="150000"/>
              </a:lnSpc>
              <a:spcBef>
                <a:spcPts val="0"/>
              </a:spcBef>
              <a:spcAft>
                <a:spcPts val="0"/>
              </a:spcAft>
              <a:buSzPts val="1400"/>
              <a:buChar char="●"/>
            </a:pPr>
            <a:r>
              <a:rPr lang="en"/>
              <a:t>Hidden area mesh? Full screen triangle?</a:t>
            </a:r>
            <a:endParaRPr/>
          </a:p>
          <a:p>
            <a:pPr indent="-317500" lvl="1" marL="914400" rtl="0" algn="l">
              <a:lnSpc>
                <a:spcPct val="150000"/>
              </a:lnSpc>
              <a:spcBef>
                <a:spcPts val="0"/>
              </a:spcBef>
              <a:spcAft>
                <a:spcPts val="0"/>
              </a:spcAft>
              <a:buSzPts val="1400"/>
              <a:buChar char="●"/>
            </a:pPr>
            <a:r>
              <a:rPr lang="en"/>
              <a:t>Handling arbitrary viewport regions;</a:t>
            </a:r>
            <a:endParaRPr/>
          </a:p>
          <a:p>
            <a:pPr indent="-317500" lvl="2" marL="1371600" rtl="0" algn="l">
              <a:lnSpc>
                <a:spcPct val="150000"/>
              </a:lnSpc>
              <a:spcBef>
                <a:spcPts val="0"/>
              </a:spcBef>
              <a:spcAft>
                <a:spcPts val="0"/>
              </a:spcAft>
              <a:buSzPts val="1400"/>
              <a:buChar char="●"/>
            </a:pPr>
            <a:r>
              <a:rPr lang="en"/>
              <a:t>Split screen / VR.</a:t>
            </a:r>
            <a:endParaRPr/>
          </a:p>
          <a:p>
            <a:pPr indent="-317500" lvl="2" marL="1371600" rtl="0" algn="l">
              <a:lnSpc>
                <a:spcPct val="150000"/>
              </a:lnSpc>
              <a:spcBef>
                <a:spcPts val="0"/>
              </a:spcBef>
              <a:spcAft>
                <a:spcPts val="0"/>
              </a:spcAft>
              <a:buSzPts val="1400"/>
              <a:buChar char="●"/>
            </a:pPr>
            <a:r>
              <a:rPr lang="en"/>
              <a:t>Dynamic resolution scaling.</a:t>
            </a:r>
            <a:endParaRPr/>
          </a:p>
          <a:p>
            <a:pPr indent="-342900" lvl="0" marL="457200" rtl="0" algn="l">
              <a:lnSpc>
                <a:spcPct val="150000"/>
              </a:lnSpc>
              <a:spcBef>
                <a:spcPts val="0"/>
              </a:spcBef>
              <a:spcAft>
                <a:spcPts val="0"/>
              </a:spcAft>
              <a:buSzPts val="1800"/>
              <a:buChar char="●"/>
            </a:pPr>
            <a:r>
              <a:rPr lang="en"/>
              <a:t>Screen pass framework provides solutions to these problems.</a:t>
            </a:r>
            <a:endParaRPr/>
          </a:p>
        </p:txBody>
      </p:sp>
      <p:sp>
        <p:nvSpPr>
          <p:cNvPr id="662" name="Google Shape;662;p8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.01: Simplify Pass Authoring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Simple class to group the </a:t>
            </a:r>
            <a:r>
              <a:rPr lang="en">
                <a:solidFill>
                  <a:srgbClr val="0EABFF"/>
                </a:solidFill>
              </a:rPr>
              <a:t>viewport / extent</a:t>
            </a:r>
            <a:r>
              <a:rPr lang="en"/>
              <a:t> pair.</a:t>
            </a:r>
            <a:endParaRPr/>
          </a:p>
          <a:p>
            <a:pPr indent="-317500" lvl="1" marL="914400" rtl="0" algn="l">
              <a:lnSpc>
                <a:spcPct val="150000"/>
              </a:lnSpc>
              <a:spcBef>
                <a:spcPts val="0"/>
              </a:spcBef>
              <a:spcAft>
                <a:spcPts val="0"/>
              </a:spcAft>
              <a:buSzPts val="1400"/>
              <a:buChar char="●"/>
            </a:pPr>
            <a:r>
              <a:rPr lang="en"/>
              <a:t>Used to derive shader parameters;</a:t>
            </a:r>
            <a:endParaRPr/>
          </a:p>
          <a:p>
            <a:pPr indent="-317500" lvl="1" marL="914400" rtl="0" algn="l">
              <a:lnSpc>
                <a:spcPct val="150000"/>
              </a:lnSpc>
              <a:spcBef>
                <a:spcPts val="0"/>
              </a:spcBef>
              <a:spcAft>
                <a:spcPts val="0"/>
              </a:spcAft>
              <a:buSzPts val="1400"/>
              <a:buChar char="●"/>
            </a:pPr>
            <a:r>
              <a:rPr lang="en"/>
              <a:t>Used to specify input / output viewports for screen passes;</a:t>
            </a:r>
            <a:endParaRPr/>
          </a:p>
          <a:p>
            <a:pPr indent="-317500" lvl="1" marL="914400" rtl="0" algn="l">
              <a:lnSpc>
                <a:spcPct val="150000"/>
              </a:lnSpc>
              <a:spcBef>
                <a:spcPts val="0"/>
              </a:spcBef>
              <a:spcAft>
                <a:spcPts val="0"/>
              </a:spcAft>
              <a:buSzPts val="1400"/>
              <a:buChar char="●"/>
            </a:pPr>
            <a:r>
              <a:rPr lang="en"/>
              <a:t>Used to derive UV transforms between viewports.</a:t>
            </a:r>
            <a:endParaRPr/>
          </a:p>
        </p:txBody>
      </p:sp>
      <p:sp>
        <p:nvSpPr>
          <p:cNvPr id="668" name="Google Shape;668;p8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.02: Texture Viewports</a:t>
            </a:r>
            <a:endParaRPr/>
          </a:p>
        </p:txBody>
      </p:sp>
      <p:pic>
        <p:nvPicPr>
          <p:cNvPr id="669" name="Google Shape;669;p87"/>
          <p:cNvPicPr preferRelativeResize="0"/>
          <p:nvPr/>
        </p:nvPicPr>
        <p:blipFill>
          <a:blip r:embed="rId3">
            <a:alphaModFix/>
          </a:blip>
          <a:stretch>
            <a:fillRect/>
          </a:stretch>
        </p:blipFill>
        <p:spPr>
          <a:xfrm>
            <a:off x="2180400" y="2589875"/>
            <a:ext cx="4783200" cy="214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FFFFFF"/>
              </a:buClr>
              <a:buSzPts val="1800"/>
              <a:buFont typeface="Roboto Light"/>
              <a:buChar char="●"/>
            </a:pPr>
            <a:r>
              <a:rPr lang="en"/>
              <a:t>Texture viewport regions can differ from input to output.</a:t>
            </a:r>
            <a:endParaRPr/>
          </a:p>
          <a:p>
            <a:pPr indent="-317500" lvl="1" marL="914400" marR="0" rtl="0" algn="l">
              <a:lnSpc>
                <a:spcPct val="150000"/>
              </a:lnSpc>
              <a:spcBef>
                <a:spcPts val="0"/>
              </a:spcBef>
              <a:spcAft>
                <a:spcPts val="0"/>
              </a:spcAft>
              <a:buSzPts val="1400"/>
              <a:buChar char="●"/>
            </a:pPr>
            <a:r>
              <a:rPr lang="en"/>
              <a:t>E.g. resolving post process chain to split screen viewport (and vice versa).</a:t>
            </a:r>
            <a:endParaRPr/>
          </a:p>
          <a:p>
            <a:pPr indent="-342900" lvl="0" marL="457200" marR="0" rtl="0" algn="l">
              <a:lnSpc>
                <a:spcPct val="150000"/>
              </a:lnSpc>
              <a:spcBef>
                <a:spcPts val="0"/>
              </a:spcBef>
              <a:spcAft>
                <a:spcPts val="0"/>
              </a:spcAft>
              <a:buSzPts val="1800"/>
              <a:buChar char="●"/>
            </a:pPr>
            <a:r>
              <a:rPr lang="en"/>
              <a:t>Would like to abstract from shader code.</a:t>
            </a:r>
            <a:endParaRPr/>
          </a:p>
          <a:p>
            <a:pPr indent="-317500" lvl="1" marL="914400" marR="0" rtl="0" algn="l">
              <a:lnSpc>
                <a:spcPct val="150000"/>
              </a:lnSpc>
              <a:spcBef>
                <a:spcPts val="0"/>
              </a:spcBef>
              <a:spcAft>
                <a:spcPts val="0"/>
              </a:spcAft>
              <a:buSzPts val="1400"/>
              <a:buChar char="●"/>
            </a:pPr>
            <a:r>
              <a:rPr lang="en"/>
              <a:t>Mostly a setup detail. Shader doesn’t care.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sp>
        <p:nvSpPr>
          <p:cNvPr id="675" name="Google Shape;675;p8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.03: </a:t>
            </a:r>
            <a:r>
              <a:rPr lang="en">
                <a:solidFill>
                  <a:schemeClr val="lt1"/>
                </a:solidFill>
              </a:rPr>
              <a:t>Understanding Texture Viewports</a:t>
            </a:r>
            <a:endParaRPr/>
          </a:p>
        </p:txBody>
      </p:sp>
      <p:sp>
        <p:nvSpPr>
          <p:cNvPr id="676" name="Google Shape;676;p88"/>
          <p:cNvSpPr/>
          <p:nvPr/>
        </p:nvSpPr>
        <p:spPr>
          <a:xfrm>
            <a:off x="775900" y="2815900"/>
            <a:ext cx="3109200" cy="17529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Destination Texture</a:t>
            </a:r>
            <a:endParaRPr/>
          </a:p>
        </p:txBody>
      </p:sp>
      <p:sp>
        <p:nvSpPr>
          <p:cNvPr id="677" name="Google Shape;677;p88"/>
          <p:cNvSpPr/>
          <p:nvPr/>
        </p:nvSpPr>
        <p:spPr>
          <a:xfrm>
            <a:off x="2065000" y="2815894"/>
            <a:ext cx="1820100" cy="9210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Destination Viewport</a:t>
            </a:r>
            <a:endParaRPr/>
          </a:p>
        </p:txBody>
      </p:sp>
      <p:sp>
        <p:nvSpPr>
          <p:cNvPr id="678" name="Google Shape;678;p88"/>
          <p:cNvSpPr/>
          <p:nvPr/>
        </p:nvSpPr>
        <p:spPr>
          <a:xfrm>
            <a:off x="5343900" y="3031084"/>
            <a:ext cx="1911600" cy="1189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Source Texture</a:t>
            </a:r>
            <a:endParaRPr/>
          </a:p>
        </p:txBody>
      </p:sp>
      <p:sp>
        <p:nvSpPr>
          <p:cNvPr id="679" name="Google Shape;679;p88"/>
          <p:cNvSpPr/>
          <p:nvPr/>
        </p:nvSpPr>
        <p:spPr>
          <a:xfrm>
            <a:off x="5343900" y="3031076"/>
            <a:ext cx="1292700" cy="85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Source Viewport</a:t>
            </a:r>
            <a:endParaRPr/>
          </a:p>
        </p:txBody>
      </p:sp>
      <p:sp>
        <p:nvSpPr>
          <p:cNvPr id="680" name="Google Shape;680;p88"/>
          <p:cNvSpPr/>
          <p:nvPr/>
        </p:nvSpPr>
        <p:spPr>
          <a:xfrm rot="-5400000">
            <a:off x="4457149" y="3091967"/>
            <a:ext cx="260100" cy="1068000"/>
          </a:xfrm>
          <a:prstGeom prst="down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
        <p:nvSpPr>
          <p:cNvPr id="681" name="Google Shape;681;p88"/>
          <p:cNvSpPr txBox="1"/>
          <p:nvPr/>
        </p:nvSpPr>
        <p:spPr>
          <a:xfrm>
            <a:off x="3939800" y="3199808"/>
            <a:ext cx="13494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Samples From</a:t>
            </a:r>
            <a:endParaRPr>
              <a:solidFill>
                <a:srgbClr val="FFFFFF"/>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Texture viewports can differ between inputs;</a:t>
            </a:r>
            <a:endParaRPr/>
          </a:p>
          <a:p>
            <a:pPr indent="-317500" lvl="1" marL="914400" rtl="0" algn="l">
              <a:lnSpc>
                <a:spcPct val="150000"/>
              </a:lnSpc>
              <a:spcBef>
                <a:spcPts val="0"/>
              </a:spcBef>
              <a:spcAft>
                <a:spcPts val="0"/>
              </a:spcAft>
              <a:buSzPts val="1400"/>
              <a:buChar char="●"/>
            </a:pPr>
            <a:r>
              <a:rPr lang="en"/>
              <a:t>E.g. anything after TAA upsample which also requires depth / velocity.</a:t>
            </a:r>
            <a:endParaRPr/>
          </a:p>
          <a:p>
            <a:pPr indent="-317500" lvl="1" marL="914400" rtl="0" algn="l">
              <a:lnSpc>
                <a:spcPct val="150000"/>
              </a:lnSpc>
              <a:spcBef>
                <a:spcPts val="0"/>
              </a:spcBef>
              <a:spcAft>
                <a:spcPts val="0"/>
              </a:spcAft>
              <a:buSzPts val="1400"/>
              <a:buChar char="●"/>
            </a:pPr>
            <a:r>
              <a:rPr lang="en"/>
              <a:t>We need an easy way to map UV coordinates between viewports.</a:t>
            </a:r>
            <a:endParaRPr/>
          </a:p>
        </p:txBody>
      </p:sp>
      <p:sp>
        <p:nvSpPr>
          <p:cNvPr id="687" name="Google Shape;687;p8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.04: Multiple Input Viewports</a:t>
            </a:r>
            <a:endParaRPr/>
          </a:p>
        </p:txBody>
      </p:sp>
      <p:grpSp>
        <p:nvGrpSpPr>
          <p:cNvPr id="688" name="Google Shape;688;p89"/>
          <p:cNvGrpSpPr/>
          <p:nvPr/>
        </p:nvGrpSpPr>
        <p:grpSpPr>
          <a:xfrm>
            <a:off x="1704167" y="1472093"/>
            <a:ext cx="6712448" cy="3267824"/>
            <a:chOff x="1209575" y="964463"/>
            <a:chExt cx="6902260" cy="3538905"/>
          </a:xfrm>
        </p:grpSpPr>
        <p:sp>
          <p:nvSpPr>
            <p:cNvPr id="689" name="Google Shape;689;p89"/>
            <p:cNvSpPr/>
            <p:nvPr/>
          </p:nvSpPr>
          <p:spPr>
            <a:xfrm>
              <a:off x="1209575" y="2280075"/>
              <a:ext cx="3109200" cy="21222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690" name="Google Shape;690;p89"/>
            <p:cNvSpPr/>
            <p:nvPr/>
          </p:nvSpPr>
          <p:spPr>
            <a:xfrm>
              <a:off x="1209575" y="2280074"/>
              <a:ext cx="1590300" cy="1155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9"/>
            <p:cNvSpPr/>
            <p:nvPr/>
          </p:nvSpPr>
          <p:spPr>
            <a:xfrm>
              <a:off x="6584650" y="1908363"/>
              <a:ext cx="1527000" cy="105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Velocity / Depth</a:t>
              </a:r>
              <a:endParaRPr/>
            </a:p>
          </p:txBody>
        </p:sp>
        <p:sp>
          <p:nvSpPr>
            <p:cNvPr id="692" name="Google Shape;692;p89"/>
            <p:cNvSpPr/>
            <p:nvPr/>
          </p:nvSpPr>
          <p:spPr>
            <a:xfrm>
              <a:off x="7078566" y="1989763"/>
              <a:ext cx="966900" cy="632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9"/>
            <p:cNvSpPr/>
            <p:nvPr/>
          </p:nvSpPr>
          <p:spPr>
            <a:xfrm rot="-5400000">
              <a:off x="4952311" y="2685823"/>
              <a:ext cx="314700" cy="1068000"/>
            </a:xfrm>
            <a:prstGeom prst="downArrow">
              <a:avLst>
                <a:gd fmla="val 50000" name="adj1"/>
                <a:gd fmla="val 50000" name="adj2"/>
              </a:avLst>
            </a:prstGeom>
            <a:solidFill>
              <a:srgbClr val="0EAB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ABFF"/>
                </a:solidFill>
              </a:endParaRPr>
            </a:p>
          </p:txBody>
        </p:sp>
        <p:sp>
          <p:nvSpPr>
            <p:cNvPr id="694" name="Google Shape;694;p89"/>
            <p:cNvSpPr txBox="1"/>
            <p:nvPr/>
          </p:nvSpPr>
          <p:spPr>
            <a:xfrm>
              <a:off x="4434955" y="2705698"/>
              <a:ext cx="1554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Samples From</a:t>
              </a:r>
              <a:endParaRPr>
                <a:solidFill>
                  <a:srgbClr val="FFFFFF"/>
                </a:solidFill>
                <a:latin typeface="Roboto Light"/>
                <a:ea typeface="Roboto Light"/>
                <a:cs typeface="Roboto Light"/>
                <a:sym typeface="Roboto Light"/>
              </a:endParaRPr>
            </a:p>
          </p:txBody>
        </p:sp>
        <p:sp>
          <p:nvSpPr>
            <p:cNvPr id="695" name="Google Shape;695;p89"/>
            <p:cNvSpPr/>
            <p:nvPr/>
          </p:nvSpPr>
          <p:spPr>
            <a:xfrm>
              <a:off x="5900535" y="3067567"/>
              <a:ext cx="2211300" cy="1435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Upsampled Scene Color</a:t>
              </a:r>
              <a:endParaRPr/>
            </a:p>
          </p:txBody>
        </p:sp>
        <p:sp>
          <p:nvSpPr>
            <p:cNvPr id="696" name="Google Shape;696;p89"/>
            <p:cNvSpPr/>
            <p:nvPr/>
          </p:nvSpPr>
          <p:spPr>
            <a:xfrm>
              <a:off x="5900533" y="3062482"/>
              <a:ext cx="1280400" cy="804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9"/>
            <p:cNvSpPr/>
            <p:nvPr/>
          </p:nvSpPr>
          <p:spPr>
            <a:xfrm>
              <a:off x="7243450" y="964463"/>
              <a:ext cx="868200" cy="8418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Velocity Tile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a:t>
            </a:r>
            <a:r>
              <a:rPr lang="en">
                <a:solidFill>
                  <a:schemeClr val="lt1"/>
                </a:solidFill>
              </a:rPr>
              <a:t>.02: Shader Parameter Structs</a:t>
            </a:r>
            <a:endParaRPr/>
          </a:p>
        </p:txBody>
      </p:sp>
      <p:pic>
        <p:nvPicPr>
          <p:cNvPr id="195" name="Google Shape;195;p27"/>
          <p:cNvPicPr preferRelativeResize="0"/>
          <p:nvPr/>
        </p:nvPicPr>
        <p:blipFill>
          <a:blip r:embed="rId3">
            <a:alphaModFix/>
          </a:blip>
          <a:stretch>
            <a:fillRect/>
          </a:stretch>
        </p:blipFill>
        <p:spPr>
          <a:xfrm>
            <a:off x="1612725" y="1030538"/>
            <a:ext cx="5918549" cy="3082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Describes a </a:t>
            </a:r>
            <a:r>
              <a:rPr lang="en">
                <a:solidFill>
                  <a:schemeClr val="lt1"/>
                </a:solidFill>
              </a:rPr>
              <a:t>texture viewport to the shader</a:t>
            </a:r>
            <a:r>
              <a:rPr lang="en"/>
              <a:t>;</a:t>
            </a:r>
            <a:endParaRPr/>
          </a:p>
          <a:p>
            <a:pPr indent="-317500" lvl="1" marL="914400" rtl="0" algn="l">
              <a:lnSpc>
                <a:spcPct val="150000"/>
              </a:lnSpc>
              <a:spcBef>
                <a:spcPts val="0"/>
              </a:spcBef>
              <a:spcAft>
                <a:spcPts val="0"/>
              </a:spcAft>
              <a:buSzPts val="1400"/>
              <a:buChar char="●"/>
            </a:pPr>
            <a:r>
              <a:rPr lang="en"/>
              <a:t>Extent, Viewport, UV Viewport, etc;</a:t>
            </a:r>
            <a:endParaRPr/>
          </a:p>
          <a:p>
            <a:pPr indent="-342900" lvl="0" marL="457200" rtl="0" algn="l">
              <a:lnSpc>
                <a:spcPct val="150000"/>
              </a:lnSpc>
              <a:spcBef>
                <a:spcPts val="0"/>
              </a:spcBef>
              <a:spcAft>
                <a:spcPts val="0"/>
              </a:spcAft>
              <a:buSzPts val="1800"/>
              <a:buChar char="●"/>
            </a:pPr>
            <a:r>
              <a:rPr lang="en"/>
              <a:t>Not tied one-to-one with a texture;</a:t>
            </a:r>
            <a:endParaRPr/>
          </a:p>
          <a:p>
            <a:pPr indent="-317500" lvl="1" marL="914400" rtl="0" algn="l">
              <a:lnSpc>
                <a:spcPct val="150000"/>
              </a:lnSpc>
              <a:spcBef>
                <a:spcPts val="0"/>
              </a:spcBef>
              <a:spcAft>
                <a:spcPts val="0"/>
              </a:spcAft>
              <a:buSzPts val="1400"/>
              <a:buChar char="●"/>
            </a:pPr>
            <a:r>
              <a:rPr lang="en"/>
              <a:t>Can be shared (e.g. depth / velocity);</a:t>
            </a:r>
            <a:endParaRPr/>
          </a:p>
          <a:p>
            <a:pPr indent="-317500" lvl="1" marL="914400" rtl="0" algn="l">
              <a:lnSpc>
                <a:spcPct val="150000"/>
              </a:lnSpc>
              <a:spcBef>
                <a:spcPts val="0"/>
              </a:spcBef>
              <a:spcAft>
                <a:spcPts val="0"/>
              </a:spcAft>
              <a:buSzPts val="1400"/>
              <a:buChar char="●"/>
            </a:pPr>
            <a:r>
              <a:rPr lang="en"/>
              <a:t>Define as many or few as you need.</a:t>
            </a:r>
            <a:endParaRPr/>
          </a:p>
        </p:txBody>
      </p:sp>
      <p:sp>
        <p:nvSpPr>
          <p:cNvPr id="703" name="Google Shape;703;p9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.05: Texture Viewport Parameters</a:t>
            </a:r>
            <a:endParaRPr/>
          </a:p>
        </p:txBody>
      </p:sp>
      <p:pic>
        <p:nvPicPr>
          <p:cNvPr id="704" name="Google Shape;704;p90"/>
          <p:cNvPicPr preferRelativeResize="0"/>
          <p:nvPr/>
        </p:nvPicPr>
        <p:blipFill>
          <a:blip r:embed="rId3">
            <a:alphaModFix/>
          </a:blip>
          <a:stretch>
            <a:fillRect/>
          </a:stretch>
        </p:blipFill>
        <p:spPr>
          <a:xfrm>
            <a:off x="4532300" y="1663100"/>
            <a:ext cx="4403850" cy="290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Member of pass parameter struct.</a:t>
            </a:r>
            <a:endParaRPr/>
          </a:p>
        </p:txBody>
      </p:sp>
      <p:sp>
        <p:nvSpPr>
          <p:cNvPr id="710" name="Google Shape;710;p91"/>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.06: Texture Viewport Parameter Setup</a:t>
            </a:r>
            <a:endParaRPr/>
          </a:p>
        </p:txBody>
      </p:sp>
      <p:pic>
        <p:nvPicPr>
          <p:cNvPr id="711" name="Google Shape;711;p91"/>
          <p:cNvPicPr preferRelativeResize="0"/>
          <p:nvPr/>
        </p:nvPicPr>
        <p:blipFill>
          <a:blip r:embed="rId3">
            <a:alphaModFix/>
          </a:blip>
          <a:stretch>
            <a:fillRect/>
          </a:stretch>
        </p:blipFill>
        <p:spPr>
          <a:xfrm>
            <a:off x="1720299" y="1842765"/>
            <a:ext cx="5703400" cy="773875"/>
          </a:xfrm>
          <a:prstGeom prst="rect">
            <a:avLst/>
          </a:prstGeom>
          <a:noFill/>
          <a:ln>
            <a:noFill/>
          </a:ln>
        </p:spPr>
      </p:pic>
      <p:pic>
        <p:nvPicPr>
          <p:cNvPr id="712" name="Google Shape;712;p91"/>
          <p:cNvPicPr preferRelativeResize="0"/>
          <p:nvPr/>
        </p:nvPicPr>
        <p:blipFill>
          <a:blip r:embed="rId4">
            <a:alphaModFix/>
          </a:blip>
          <a:stretch>
            <a:fillRect/>
          </a:stretch>
        </p:blipFill>
        <p:spPr>
          <a:xfrm>
            <a:off x="1720300" y="2754850"/>
            <a:ext cx="5703400" cy="883806"/>
          </a:xfrm>
          <a:prstGeom prst="rect">
            <a:avLst/>
          </a:prstGeom>
          <a:noFill/>
          <a:ln>
            <a:noFill/>
          </a:ln>
        </p:spPr>
      </p:pic>
      <p:pic>
        <p:nvPicPr>
          <p:cNvPr id="713" name="Google Shape;713;p91"/>
          <p:cNvPicPr preferRelativeResize="0"/>
          <p:nvPr/>
        </p:nvPicPr>
        <p:blipFill>
          <a:blip r:embed="rId5">
            <a:alphaModFix/>
          </a:blip>
          <a:stretch>
            <a:fillRect/>
          </a:stretch>
        </p:blipFill>
        <p:spPr>
          <a:xfrm>
            <a:off x="724814" y="3776850"/>
            <a:ext cx="7694360" cy="220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FFFFFF"/>
              </a:buClr>
              <a:buSzPts val="1800"/>
              <a:buFont typeface="Roboto Light"/>
              <a:buChar char="●"/>
            </a:pPr>
            <a:r>
              <a:rPr lang="en"/>
              <a:t>Use the </a:t>
            </a:r>
            <a:r>
              <a:rPr lang="en">
                <a:solidFill>
                  <a:srgbClr val="0EABFF"/>
                </a:solidFill>
              </a:rPr>
              <a:t>SCREEN_PASS_TEXTURE_VIEWPORT</a:t>
            </a:r>
            <a:r>
              <a:rPr lang="en"/>
              <a:t> macro in HLSL.</a:t>
            </a:r>
            <a:endParaRPr/>
          </a:p>
          <a:p>
            <a:pPr indent="-317500" lvl="1" marL="914400" marR="0" rtl="0" algn="l">
              <a:lnSpc>
                <a:spcPct val="150000"/>
              </a:lnSpc>
              <a:spcBef>
                <a:spcPts val="0"/>
              </a:spcBef>
              <a:spcAft>
                <a:spcPts val="0"/>
              </a:spcAft>
              <a:buSzPts val="1400"/>
              <a:buChar char="●"/>
            </a:pPr>
            <a:r>
              <a:rPr lang="en"/>
              <a:t>Defined in ScreenPass.ush.</a:t>
            </a:r>
            <a:endParaRPr/>
          </a:p>
          <a:p>
            <a:pPr indent="0" lvl="0" marL="457200" rtl="0" algn="l">
              <a:lnSpc>
                <a:spcPct val="150000"/>
              </a:lnSpc>
              <a:spcBef>
                <a:spcPts val="0"/>
              </a:spcBef>
              <a:spcAft>
                <a:spcPts val="0"/>
              </a:spcAft>
              <a:buNone/>
            </a:pPr>
            <a:r>
              <a:t/>
            </a:r>
            <a:endParaRPr/>
          </a:p>
        </p:txBody>
      </p:sp>
      <p:sp>
        <p:nvSpPr>
          <p:cNvPr id="719" name="Google Shape;719;p92"/>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.07: Defining in the shader.</a:t>
            </a:r>
            <a:endParaRPr/>
          </a:p>
        </p:txBody>
      </p:sp>
      <p:pic>
        <p:nvPicPr>
          <p:cNvPr id="720" name="Google Shape;720;p92"/>
          <p:cNvPicPr preferRelativeResize="0"/>
          <p:nvPr/>
        </p:nvPicPr>
        <p:blipFill>
          <a:blip r:embed="rId3">
            <a:alphaModFix/>
          </a:blip>
          <a:stretch>
            <a:fillRect/>
          </a:stretch>
        </p:blipFill>
        <p:spPr>
          <a:xfrm>
            <a:off x="3793700" y="1811850"/>
            <a:ext cx="3755600" cy="2787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lt1"/>
              </a:buClr>
              <a:buSzPts val="1800"/>
              <a:buFont typeface="Roboto Light"/>
              <a:buChar char="●"/>
            </a:pPr>
            <a:r>
              <a:rPr lang="en">
                <a:solidFill>
                  <a:schemeClr val="lt1"/>
                </a:solidFill>
              </a:rPr>
              <a:t>Used for pixel shader passes.</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Abstracts HMD mesh vs fullscreen triangle;</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Abstracts vertex shader setup.</a:t>
            </a:r>
            <a:endParaRPr>
              <a:solidFill>
                <a:schemeClr val="lt1"/>
              </a:solidFill>
            </a:endParaRPr>
          </a:p>
          <a:p>
            <a:pPr indent="-342900" lvl="0" marL="457200" marR="0" rtl="0" algn="l">
              <a:lnSpc>
                <a:spcPct val="150000"/>
              </a:lnSpc>
              <a:spcBef>
                <a:spcPts val="0"/>
              </a:spcBef>
              <a:spcAft>
                <a:spcPts val="0"/>
              </a:spcAft>
              <a:buClr>
                <a:schemeClr val="lt1"/>
              </a:buClr>
              <a:buSzPts val="1800"/>
              <a:buChar char="●"/>
            </a:pPr>
            <a:r>
              <a:rPr lang="en">
                <a:solidFill>
                  <a:schemeClr val="lt1"/>
                </a:solidFill>
              </a:rPr>
              <a:t>Specify input / output texture viewport;</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Automatic RHI viewport setup;</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Automatic UV coordinate generation.</a:t>
            </a:r>
            <a:endParaRPr>
              <a:solidFill>
                <a:schemeClr val="lt1"/>
              </a:solidFill>
            </a:endParaRPr>
          </a:p>
          <a:p>
            <a:pPr indent="-342900" lvl="0" marL="457200" marR="0" rtl="0" algn="l">
              <a:lnSpc>
                <a:spcPct val="150000"/>
              </a:lnSpc>
              <a:spcBef>
                <a:spcPts val="0"/>
              </a:spcBef>
              <a:spcAft>
                <a:spcPts val="0"/>
              </a:spcAft>
              <a:buClr>
                <a:schemeClr val="lt1"/>
              </a:buClr>
              <a:buSzPts val="1800"/>
              <a:buChar char="●"/>
            </a:pPr>
            <a:r>
              <a:rPr lang="en">
                <a:solidFill>
                  <a:schemeClr val="lt1"/>
                </a:solidFill>
              </a:rPr>
              <a:t>Other low-level variants exist:</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E.g. manual submission to command list.</a:t>
            </a:r>
            <a:endParaRPr>
              <a:solidFill>
                <a:schemeClr val="lt1"/>
              </a:solidFill>
            </a:endParaRPr>
          </a:p>
          <a:p>
            <a:pPr indent="0" lvl="0" marL="0" rtl="0" algn="l">
              <a:lnSpc>
                <a:spcPct val="150000"/>
              </a:lnSpc>
              <a:spcBef>
                <a:spcPts val="0"/>
              </a:spcBef>
              <a:spcAft>
                <a:spcPts val="0"/>
              </a:spcAft>
              <a:buNone/>
            </a:pPr>
            <a:r>
              <a:t/>
            </a:r>
            <a:endParaRPr/>
          </a:p>
        </p:txBody>
      </p:sp>
      <p:sp>
        <p:nvSpPr>
          <p:cNvPr id="726" name="Google Shape;726;p93"/>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.08: Draw Screen Pass API</a:t>
            </a:r>
            <a:endParaRPr/>
          </a:p>
        </p:txBody>
      </p:sp>
      <p:pic>
        <p:nvPicPr>
          <p:cNvPr id="727" name="Google Shape;727;p93"/>
          <p:cNvPicPr preferRelativeResize="0"/>
          <p:nvPr/>
        </p:nvPicPr>
        <p:blipFill>
          <a:blip r:embed="rId3">
            <a:alphaModFix/>
          </a:blip>
          <a:stretch>
            <a:fillRect/>
          </a:stretch>
        </p:blipFill>
        <p:spPr>
          <a:xfrm>
            <a:off x="4809300" y="1323037"/>
            <a:ext cx="4023000" cy="1314150"/>
          </a:xfrm>
          <a:prstGeom prst="rect">
            <a:avLst/>
          </a:prstGeom>
          <a:noFill/>
          <a:ln>
            <a:noFill/>
          </a:ln>
        </p:spPr>
      </p:pic>
      <p:pic>
        <p:nvPicPr>
          <p:cNvPr id="728" name="Google Shape;728;p93"/>
          <p:cNvPicPr preferRelativeResize="0"/>
          <p:nvPr/>
        </p:nvPicPr>
        <p:blipFill>
          <a:blip r:embed="rId4">
            <a:alphaModFix/>
          </a:blip>
          <a:stretch>
            <a:fillRect/>
          </a:stretch>
        </p:blipFill>
        <p:spPr>
          <a:xfrm>
            <a:off x="4809300" y="2947241"/>
            <a:ext cx="4023000" cy="143810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FFFFFF"/>
              </a:buClr>
              <a:buSzPts val="1800"/>
              <a:buFont typeface="Roboto Light"/>
              <a:buChar char="●"/>
            </a:pPr>
            <a:r>
              <a:rPr lang="en"/>
              <a:t>Simple scale / bias factor to map UV from one viewport to another;</a:t>
            </a:r>
            <a:endParaRPr sz="1400">
              <a:solidFill>
                <a:schemeClr val="lt1"/>
              </a:solidFill>
            </a:endParaRPr>
          </a:p>
          <a:p>
            <a:pPr indent="-317500" lvl="1" marL="914400" rtl="0" algn="l">
              <a:lnSpc>
                <a:spcPct val="150000"/>
              </a:lnSpc>
              <a:spcBef>
                <a:spcPts val="0"/>
              </a:spcBef>
              <a:spcAft>
                <a:spcPts val="0"/>
              </a:spcAft>
              <a:buClr>
                <a:schemeClr val="lt1"/>
              </a:buClr>
              <a:buSzPts val="1400"/>
              <a:buChar char="●"/>
            </a:pPr>
            <a:r>
              <a:rPr lang="en" sz="1400">
                <a:solidFill>
                  <a:schemeClr val="lt1"/>
                </a:solidFill>
              </a:rPr>
              <a:t>Seen it used enough times to warrant making it a first class citizen.</a:t>
            </a:r>
            <a:endParaRPr/>
          </a:p>
          <a:p>
            <a:pPr indent="-317500" lvl="1" marL="914400" marR="0" rtl="0" algn="l">
              <a:lnSpc>
                <a:spcPct val="150000"/>
              </a:lnSpc>
              <a:spcBef>
                <a:spcPts val="0"/>
              </a:spcBef>
              <a:spcAft>
                <a:spcPts val="0"/>
              </a:spcAft>
              <a:buSzPts val="1400"/>
              <a:buChar char="●"/>
            </a:pPr>
            <a:r>
              <a:rPr lang="en"/>
              <a:t>Removes the need to keep deriving (or copy pasting) the transformation code.</a:t>
            </a:r>
            <a:endParaRPr/>
          </a:p>
          <a:p>
            <a:pPr indent="-317500" lvl="1" marL="914400" marR="0" rtl="0" algn="l">
              <a:lnSpc>
                <a:spcPct val="150000"/>
              </a:lnSpc>
              <a:spcBef>
                <a:spcPts val="0"/>
              </a:spcBef>
              <a:spcAft>
                <a:spcPts val="0"/>
              </a:spcAft>
              <a:buSzPts val="1400"/>
              <a:buChar char="●"/>
            </a:pPr>
            <a:r>
              <a:rPr lang="en"/>
              <a:t>Can use the </a:t>
            </a:r>
            <a:r>
              <a:rPr lang="en">
                <a:solidFill>
                  <a:srgbClr val="0EABFF"/>
                </a:solidFill>
              </a:rPr>
              <a:t>SCREEN_PASS_TEXTURE_VIEWPORT_TRANSFORM</a:t>
            </a:r>
            <a:r>
              <a:rPr lang="en"/>
              <a:t> macro.</a:t>
            </a:r>
            <a:endParaRPr/>
          </a:p>
        </p:txBody>
      </p:sp>
      <p:sp>
        <p:nvSpPr>
          <p:cNvPr id="734" name="Google Shape;734;p94"/>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.09: Transform UV’s Between Viewports</a:t>
            </a:r>
            <a:endParaRPr/>
          </a:p>
        </p:txBody>
      </p:sp>
      <p:pic>
        <p:nvPicPr>
          <p:cNvPr id="735" name="Google Shape;735;p94"/>
          <p:cNvPicPr preferRelativeResize="0"/>
          <p:nvPr/>
        </p:nvPicPr>
        <p:blipFill>
          <a:blip r:embed="rId3">
            <a:alphaModFix/>
          </a:blip>
          <a:stretch>
            <a:fillRect/>
          </a:stretch>
        </p:blipFill>
        <p:spPr>
          <a:xfrm>
            <a:off x="1726337" y="4034800"/>
            <a:ext cx="5691324" cy="680650"/>
          </a:xfrm>
          <a:prstGeom prst="rect">
            <a:avLst/>
          </a:prstGeom>
          <a:noFill/>
          <a:ln>
            <a:noFill/>
          </a:ln>
        </p:spPr>
      </p:pic>
      <p:pic>
        <p:nvPicPr>
          <p:cNvPr id="736" name="Google Shape;736;p94"/>
          <p:cNvPicPr preferRelativeResize="0"/>
          <p:nvPr/>
        </p:nvPicPr>
        <p:blipFill>
          <a:blip r:embed="rId4">
            <a:alphaModFix/>
          </a:blip>
          <a:stretch>
            <a:fillRect/>
          </a:stretch>
        </p:blipFill>
        <p:spPr>
          <a:xfrm>
            <a:off x="2275125" y="2638650"/>
            <a:ext cx="4593750" cy="1337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0" name="Shape 740"/>
        <p:cNvGrpSpPr/>
        <p:nvPr/>
      </p:nvGrpSpPr>
      <p:grpSpPr>
        <a:xfrm>
          <a:off x="0" y="0"/>
          <a:ext cx="0" cy="0"/>
          <a:chOff x="0" y="0"/>
          <a:chExt cx="0" cy="0"/>
        </a:xfrm>
      </p:grpSpPr>
      <p:sp>
        <p:nvSpPr>
          <p:cNvPr id="741" name="Google Shape;741;p95"/>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 </a:t>
            </a:r>
            <a:r>
              <a:rPr lang="en">
                <a:solidFill>
                  <a:schemeClr val="lt1"/>
                </a:solidFill>
              </a:rPr>
              <a:t>Codebase Examples</a:t>
            </a:r>
            <a:endParaRPr>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5" name="Shape 745"/>
        <p:cNvGrpSpPr/>
        <p:nvPr/>
      </p:nvGrpSpPr>
      <p:grpSpPr>
        <a:xfrm>
          <a:off x="0" y="0"/>
          <a:ext cx="0" cy="0"/>
          <a:chOff x="0" y="0"/>
          <a:chExt cx="0" cy="0"/>
        </a:xfrm>
      </p:grpSpPr>
      <p:sp>
        <p:nvSpPr>
          <p:cNvPr id="746" name="Google Shape;746;p96"/>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a:t>
            </a:r>
            <a:r>
              <a:rPr lang="en">
                <a:solidFill>
                  <a:schemeClr val="lt1"/>
                </a:solidFill>
              </a:rPr>
              <a:t>.00: Pixel Shader Passes</a:t>
            </a:r>
            <a:endParaRPr/>
          </a:p>
        </p:txBody>
      </p:sp>
      <p:sp>
        <p:nvSpPr>
          <p:cNvPr id="747" name="Google Shape;747;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Full-screen pixel shader</a:t>
            </a:r>
            <a:endParaRPr/>
          </a:p>
          <a:p>
            <a:pPr indent="-342900" lvl="0" marL="457200" rtl="0" algn="l">
              <a:spcBef>
                <a:spcPts val="0"/>
              </a:spcBef>
              <a:spcAft>
                <a:spcPts val="0"/>
              </a:spcAft>
              <a:buSzPts val="1800"/>
              <a:buChar char="●"/>
            </a:pPr>
            <a:r>
              <a:rPr lang="en"/>
              <a:t>VisualizeTextureCapture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Screen pass pixel shader with HMD mesh support</a:t>
            </a:r>
            <a:endParaRPr/>
          </a:p>
          <a:p>
            <a:pPr indent="-342900" lvl="0" marL="457200" rtl="0" algn="l">
              <a:spcBef>
                <a:spcPts val="0"/>
              </a:spcBef>
              <a:spcAft>
                <a:spcPts val="0"/>
              </a:spcAft>
              <a:buSzPts val="1800"/>
              <a:buChar char="●"/>
            </a:pPr>
            <a:r>
              <a:rPr lang="en"/>
              <a:t>SSS</a:t>
            </a:r>
            <a:endParaRPr/>
          </a:p>
          <a:p>
            <a:pPr indent="-342900" lvl="0" marL="457200" rtl="0" algn="l">
              <a:spcBef>
                <a:spcPts val="0"/>
              </a:spcBef>
              <a:spcAft>
                <a:spcPts val="0"/>
              </a:spcAft>
              <a:buSzPts val="1800"/>
              <a:buChar char="●"/>
            </a:pPr>
            <a:r>
              <a:rPr lang="en"/>
              <a:t>Motion Blur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Stencil test</a:t>
            </a:r>
            <a:endParaRPr/>
          </a:p>
          <a:p>
            <a:pPr indent="-342900" lvl="0" marL="457200" rtl="0" algn="l">
              <a:spcBef>
                <a:spcPts val="0"/>
              </a:spcBef>
              <a:spcAft>
                <a:spcPts val="0"/>
              </a:spcAft>
              <a:buSzPts val="1800"/>
              <a:buChar char="●"/>
            </a:pPr>
            <a:r>
              <a:rPr lang="en"/>
              <a:t>SSR Stencil Setup</a:t>
            </a:r>
            <a:endParaRPr/>
          </a:p>
          <a:p>
            <a:pPr indent="-342900" lvl="0" marL="457200" rtl="0" algn="l">
              <a:spcBef>
                <a:spcPts val="0"/>
              </a:spcBef>
              <a:spcAft>
                <a:spcPts val="0"/>
              </a:spcAft>
              <a:buSzPts val="1800"/>
              <a:buChar char="●"/>
            </a:pPr>
            <a:r>
              <a:rPr lang="en"/>
              <a:t>TAA Pixel Shader</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1" name="Shape 751"/>
        <p:cNvGrpSpPr/>
        <p:nvPr/>
      </p:nvGrpSpPr>
      <p:grpSpPr>
        <a:xfrm>
          <a:off x="0" y="0"/>
          <a:ext cx="0" cy="0"/>
          <a:chOff x="0" y="0"/>
          <a:chExt cx="0" cy="0"/>
        </a:xfrm>
      </p:grpSpPr>
      <p:sp>
        <p:nvSpPr>
          <p:cNvPr id="752" name="Google Shape;752;p97"/>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a:t>
            </a:r>
            <a:r>
              <a:rPr lang="en">
                <a:solidFill>
                  <a:schemeClr val="lt1"/>
                </a:solidFill>
              </a:rPr>
              <a:t>.01: Indirect Draw / Dispatch</a:t>
            </a:r>
            <a:endParaRPr/>
          </a:p>
        </p:txBody>
      </p:sp>
      <p:sp>
        <p:nvSpPr>
          <p:cNvPr id="753" name="Google Shape;753;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draw with VS and PS sharing same parameter structure</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FDOFHybridScatterParameters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Indirect dispatch pass</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FComputeShaderUtils</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7" name="Shape 757"/>
        <p:cNvGrpSpPr/>
        <p:nvPr/>
      </p:nvGrpSpPr>
      <p:grpSpPr>
        <a:xfrm>
          <a:off x="0" y="0"/>
          <a:ext cx="0" cy="0"/>
          <a:chOff x="0" y="0"/>
          <a:chExt cx="0" cy="0"/>
        </a:xfrm>
      </p:grpSpPr>
      <p:sp>
        <p:nvSpPr>
          <p:cNvPr id="758" name="Google Shape;758;p9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a:t>
            </a:r>
            <a:r>
              <a:rPr lang="en">
                <a:solidFill>
                  <a:schemeClr val="lt1"/>
                </a:solidFill>
              </a:rPr>
              <a:t>.02: Shader structure convenience</a:t>
            </a:r>
            <a:endParaRPr/>
          </a:p>
        </p:txBody>
      </p:sp>
      <p:sp>
        <p:nvSpPr>
          <p:cNvPr id="759" name="Google Shape;759;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Pixel shader &amp; compute shader support for same pass (share some parameters)</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FTAAShaderParameters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 structures</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FSSDSignalTextures</a:t>
            </a:r>
            <a:endParaRPr>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FDOFGatherInputTextures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Setup one shader parameter structure, add multiple passes</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FRayTracingReflectionsRGS::FParameters CommonParameters;</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SHADER_PARAMETER_STRUCT_INCLUDE() in a uniform buffer</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FDeferredLightUniformStruct</a:t>
            </a:r>
            <a:endParaRPr>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3" name="Shape 763"/>
        <p:cNvGrpSpPr/>
        <p:nvPr/>
      </p:nvGrpSpPr>
      <p:grpSpPr>
        <a:xfrm>
          <a:off x="0" y="0"/>
          <a:ext cx="0" cy="0"/>
          <a:chOff x="0" y="0"/>
          <a:chExt cx="0" cy="0"/>
        </a:xfrm>
      </p:grpSpPr>
      <p:sp>
        <p:nvSpPr>
          <p:cNvPr id="764" name="Google Shape;764;p9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a:t>
            </a:r>
            <a:r>
              <a:rPr lang="en">
                <a:solidFill>
                  <a:schemeClr val="lt1"/>
                </a:solidFill>
              </a:rPr>
              <a:t>.03: Various Engineering Approaches</a:t>
            </a:r>
            <a:endParaRPr/>
          </a:p>
        </p:txBody>
      </p:sp>
      <p:sp>
        <p:nvSpPr>
          <p:cNvPr id="765" name="Google Shape;765;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Extensibility of the renderer by plugin</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IScreenSpaceDenoise</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 a UTextureRenderTarget2D as a IPooledRenderTarget</a:t>
            </a:r>
            <a:endParaRPr/>
          </a:p>
          <a:p>
            <a:pPr indent="-342900" lvl="0" marL="457200" rtl="0" algn="l">
              <a:spcBef>
                <a:spcPts val="0"/>
              </a:spcBef>
              <a:spcAft>
                <a:spcPts val="0"/>
              </a:spcAft>
              <a:buSzPts val="1800"/>
              <a:buFont typeface="Courier New"/>
              <a:buChar char="●"/>
            </a:pPr>
            <a:r>
              <a:rPr lang="en">
                <a:latin typeface="Courier New"/>
                <a:ea typeface="Courier New"/>
                <a:cs typeface="Courier New"/>
                <a:sym typeface="Courier New"/>
              </a:rPr>
              <a:t>FPostProcessing::Process()</a:t>
            </a:r>
            <a:endParaRPr>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a:t>
            </a:r>
            <a:r>
              <a:rPr lang="en">
                <a:solidFill>
                  <a:schemeClr val="lt1"/>
                </a:solidFill>
              </a:rPr>
              <a:t>.03: Compile-Time Reflection Metadata</a:t>
            </a:r>
            <a:endParaRPr/>
          </a:p>
        </p:txBody>
      </p:sp>
      <p:pic>
        <p:nvPicPr>
          <p:cNvPr id="201" name="Google Shape;201;p28"/>
          <p:cNvPicPr preferRelativeResize="0"/>
          <p:nvPr/>
        </p:nvPicPr>
        <p:blipFill>
          <a:blip r:embed="rId3">
            <a:alphaModFix/>
          </a:blip>
          <a:stretch>
            <a:fillRect/>
          </a:stretch>
        </p:blipFill>
        <p:spPr>
          <a:xfrm>
            <a:off x="152400" y="1905488"/>
            <a:ext cx="8839202" cy="202768"/>
          </a:xfrm>
          <a:prstGeom prst="rect">
            <a:avLst/>
          </a:prstGeom>
          <a:noFill/>
          <a:ln>
            <a:noFill/>
          </a:ln>
        </p:spPr>
      </p:pic>
      <p:sp>
        <p:nvSpPr>
          <p:cNvPr id="202" name="Google Shape;202;p28"/>
          <p:cNvSpPr txBox="1"/>
          <p:nvPr/>
        </p:nvSpPr>
        <p:spPr>
          <a:xfrm>
            <a:off x="1561800" y="1151225"/>
            <a:ext cx="60204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The SHADER_PARAMETER_STRUCT family of macros ultimately generate compile-time </a:t>
            </a:r>
            <a:r>
              <a:rPr b="1" lang="en">
                <a:solidFill>
                  <a:srgbClr val="0EABFF"/>
                </a:solidFill>
                <a:latin typeface="Roboto"/>
                <a:ea typeface="Roboto"/>
                <a:cs typeface="Roboto"/>
                <a:sym typeface="Roboto"/>
              </a:rPr>
              <a:t>reflection metadata</a:t>
            </a:r>
            <a:r>
              <a:rPr lang="en">
                <a:solidFill>
                  <a:srgbClr val="FFFFFF"/>
                </a:solidFill>
                <a:latin typeface="Roboto Light"/>
                <a:ea typeface="Roboto Light"/>
                <a:cs typeface="Roboto Light"/>
                <a:sym typeface="Roboto Light"/>
              </a:rPr>
              <a:t>.</a:t>
            </a:r>
            <a:endParaRPr>
              <a:solidFill>
                <a:srgbClr val="FFFFFF"/>
              </a:solidFill>
              <a:latin typeface="Roboto Light"/>
              <a:ea typeface="Roboto Light"/>
              <a:cs typeface="Roboto Light"/>
              <a:sym typeface="Roboto Light"/>
            </a:endParaRPr>
          </a:p>
        </p:txBody>
      </p:sp>
      <p:sp>
        <p:nvSpPr>
          <p:cNvPr id="203" name="Google Shape;203;p28"/>
          <p:cNvSpPr txBox="1"/>
          <p:nvPr/>
        </p:nvSpPr>
        <p:spPr>
          <a:xfrm>
            <a:off x="403400" y="2262225"/>
            <a:ext cx="7178700" cy="23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In C++, users can traverse and access information for each member:</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Name;</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Type;</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Shader type;</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n">
                <a:solidFill>
                  <a:srgbClr val="FFFFFF"/>
                </a:solidFill>
                <a:latin typeface="Roboto Light"/>
                <a:ea typeface="Roboto Light"/>
                <a:cs typeface="Roboto Light"/>
                <a:sym typeface="Roboto Light"/>
              </a:rPr>
              <a:t>Byte offset from start of struct.</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This is necessary for extracting resources from a void* struct pointer in RDG / RHI.</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See </a:t>
            </a:r>
            <a:r>
              <a:rPr b="1" lang="en">
                <a:solidFill>
                  <a:srgbClr val="0EABFF"/>
                </a:solidFill>
                <a:latin typeface="Roboto"/>
                <a:ea typeface="Roboto"/>
                <a:cs typeface="Roboto"/>
                <a:sym typeface="Roboto"/>
              </a:rPr>
              <a:t>FShaderParametersMetadata::FMember </a:t>
            </a:r>
            <a:r>
              <a:rPr lang="en">
                <a:solidFill>
                  <a:srgbClr val="FFFFFF"/>
                </a:solidFill>
                <a:latin typeface="Roboto Light"/>
                <a:ea typeface="Roboto Light"/>
                <a:cs typeface="Roboto Light"/>
                <a:sym typeface="Roboto Light"/>
              </a:rPr>
              <a:t>for more information.</a:t>
            </a:r>
            <a:endParaRPr>
              <a:solidFill>
                <a:srgbClr val="FFFFFF"/>
              </a:solidFill>
              <a:latin typeface="Roboto Light"/>
              <a:ea typeface="Roboto Light"/>
              <a:cs typeface="Roboto Light"/>
              <a:sym typeface="Robo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9" name="Shape 769"/>
        <p:cNvGrpSpPr/>
        <p:nvPr/>
      </p:nvGrpSpPr>
      <p:grpSpPr>
        <a:xfrm>
          <a:off x="0" y="0"/>
          <a:ext cx="0" cy="0"/>
          <a:chOff x="0" y="0"/>
          <a:chExt cx="0" cy="0"/>
        </a:xfrm>
      </p:grpSpPr>
      <p:sp>
        <p:nvSpPr>
          <p:cNvPr id="770" name="Google Shape;770;p100"/>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Additional Readings</a:t>
            </a:r>
            <a:endParaRPr/>
          </a:p>
        </p:txBody>
      </p:sp>
      <p:sp>
        <p:nvSpPr>
          <p:cNvPr id="771" name="Google Shape;771;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lt1"/>
              </a:buClr>
              <a:buSzPts val="1200"/>
              <a:buFont typeface="Roboto Light"/>
              <a:buChar char="●"/>
            </a:pPr>
            <a:r>
              <a:rPr lang="en" sz="1200" u="sng">
                <a:solidFill>
                  <a:schemeClr val="hlink"/>
                </a:solidFill>
                <a:hlinkClick r:id="rId3"/>
              </a:rPr>
              <a:t>UE4’s Rendering composition graph</a:t>
            </a:r>
            <a:r>
              <a:rPr lang="en" sz="1200">
                <a:solidFill>
                  <a:schemeClr val="lt1"/>
                </a:solidFill>
              </a:rPr>
              <a:t> in 2012 by Martin Mittring</a:t>
            </a:r>
            <a:br>
              <a:rPr lang="en" sz="1200">
                <a:solidFill>
                  <a:schemeClr val="lt1"/>
                </a:solidFill>
              </a:rPr>
            </a:br>
            <a:r>
              <a:rPr lang="en" sz="1200">
                <a:solidFill>
                  <a:schemeClr val="lt1"/>
                </a:solidFill>
              </a:rPr>
              <a:t>(first presentation slide mostly used in post processing chain, it is what we deprecated to replace with RDG)</a:t>
            </a:r>
            <a:endParaRPr sz="1200">
              <a:solidFill>
                <a:schemeClr val="lt1"/>
              </a:solidFill>
            </a:endParaRPr>
          </a:p>
          <a:p>
            <a:pPr indent="-304800" lvl="0" marL="457200" marR="0" rtl="0" algn="l">
              <a:lnSpc>
                <a:spcPct val="150000"/>
              </a:lnSpc>
              <a:spcBef>
                <a:spcPts val="0"/>
              </a:spcBef>
              <a:spcAft>
                <a:spcPts val="0"/>
              </a:spcAft>
              <a:buClr>
                <a:schemeClr val="lt1"/>
              </a:buClr>
              <a:buSzPts val="1200"/>
              <a:buFont typeface="Roboto Light"/>
              <a:buChar char="●"/>
            </a:pPr>
            <a:r>
              <a:rPr lang="en" sz="1200" u="sng">
                <a:solidFill>
                  <a:schemeClr val="hlink"/>
                </a:solidFill>
                <a:hlinkClick r:id="rId4"/>
              </a:rPr>
              <a:t>Frostbite’s FrameGraph</a:t>
            </a:r>
            <a:r>
              <a:rPr lang="en" sz="1200">
                <a:solidFill>
                  <a:schemeClr val="lt1"/>
                </a:solidFill>
              </a:rPr>
              <a:t> in 2017 by Yuriy O’donnell</a:t>
            </a:r>
            <a:endParaRPr sz="1200">
              <a:solidFill>
                <a:schemeClr val="lt1"/>
              </a:solidFill>
            </a:endParaRPr>
          </a:p>
          <a:p>
            <a:pPr indent="-304800" lvl="0" marL="457200" marR="0" rtl="0" algn="l">
              <a:lnSpc>
                <a:spcPct val="150000"/>
              </a:lnSpc>
              <a:spcBef>
                <a:spcPts val="0"/>
              </a:spcBef>
              <a:spcAft>
                <a:spcPts val="0"/>
              </a:spcAft>
              <a:buClr>
                <a:schemeClr val="lt1"/>
              </a:buClr>
              <a:buSzPts val="1200"/>
              <a:buFont typeface="Roboto Light"/>
              <a:buChar char="●"/>
            </a:pPr>
            <a:r>
              <a:rPr lang="en" sz="1200" u="sng">
                <a:solidFill>
                  <a:schemeClr val="hlink"/>
                </a:solidFill>
                <a:hlinkClick r:id="rId5"/>
              </a:rPr>
              <a:t>Halcyon’s RenderGraph</a:t>
            </a:r>
            <a:r>
              <a:rPr lang="en" sz="1200">
                <a:solidFill>
                  <a:schemeClr val="lt1"/>
                </a:solidFill>
              </a:rPr>
              <a:t> in 2018 by Graham Wihlidal</a:t>
            </a:r>
            <a:endParaRPr sz="1200">
              <a:solidFill>
                <a:schemeClr val="l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1"/>
          <p:cNvSpPr txBox="1"/>
          <p:nvPr>
            <p:ph type="title"/>
          </p:nvPr>
        </p:nvSpPr>
        <p:spPr>
          <a:xfrm>
            <a:off x="311700" y="1998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Using RDG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2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0.04: Automatic Parameter A</a:t>
            </a:r>
            <a:r>
              <a:rPr lang="en">
                <a:solidFill>
                  <a:schemeClr val="lt1"/>
                </a:solidFill>
              </a:rPr>
              <a:t>lignment</a:t>
            </a:r>
            <a:endParaRPr/>
          </a:p>
        </p:txBody>
      </p:sp>
      <p:pic>
        <p:nvPicPr>
          <p:cNvPr id="209" name="Google Shape;209;p29"/>
          <p:cNvPicPr preferRelativeResize="0"/>
          <p:nvPr/>
        </p:nvPicPr>
        <p:blipFill>
          <a:blip r:embed="rId3">
            <a:alphaModFix/>
          </a:blip>
          <a:stretch>
            <a:fillRect/>
          </a:stretch>
        </p:blipFill>
        <p:spPr>
          <a:xfrm>
            <a:off x="849575" y="1034599"/>
            <a:ext cx="7444851" cy="331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E GDC Da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